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3" r:id="rId1"/>
  </p:sldMasterIdLst>
  <p:notesMasterIdLst>
    <p:notesMasterId r:id="rId21"/>
  </p:notesMasterIdLst>
  <p:handoutMasterIdLst>
    <p:handoutMasterId r:id="rId22"/>
  </p:handoutMasterIdLst>
  <p:sldIdLst>
    <p:sldId id="256" r:id="rId2"/>
    <p:sldId id="272" r:id="rId3"/>
    <p:sldId id="276" r:id="rId4"/>
    <p:sldId id="282" r:id="rId5"/>
    <p:sldId id="294" r:id="rId6"/>
    <p:sldId id="293" r:id="rId7"/>
    <p:sldId id="289" r:id="rId8"/>
    <p:sldId id="290" r:id="rId9"/>
    <p:sldId id="291" r:id="rId10"/>
    <p:sldId id="292" r:id="rId11"/>
    <p:sldId id="295" r:id="rId12"/>
    <p:sldId id="306" r:id="rId13"/>
    <p:sldId id="303" r:id="rId14"/>
    <p:sldId id="304" r:id="rId15"/>
    <p:sldId id="308" r:id="rId16"/>
    <p:sldId id="310" r:id="rId17"/>
    <p:sldId id="309" r:id="rId18"/>
    <p:sldId id="299" r:id="rId19"/>
    <p:sldId id="271" r:id="rId20"/>
  </p:sldIdLst>
  <p:sldSz cx="9144000" cy="6858000" type="screen4x3"/>
  <p:notesSz cx="6797675" cy="9926638"/>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3300"/>
    <a:srgbClr val="FFFF99"/>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26" autoAdjust="0"/>
    <p:restoredTop sz="93252" autoAdjust="0"/>
  </p:normalViewPr>
  <p:slideViewPr>
    <p:cSldViewPr>
      <p:cViewPr varScale="1">
        <p:scale>
          <a:sx n="71" d="100"/>
          <a:sy n="71" d="100"/>
        </p:scale>
        <p:origin x="124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98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4813" cy="496888"/>
          </a:xfrm>
          <a:prstGeom prst="rect">
            <a:avLst/>
          </a:prstGeom>
        </p:spPr>
        <p:txBody>
          <a:bodyPr vert="horz" lIns="95558" tIns="47779" rIns="95558" bIns="47779" rtlCol="0"/>
          <a:lstStyle>
            <a:lvl1pPr algn="l"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endParaRPr lang="zh-TW" altLang="en-US"/>
          </a:p>
        </p:txBody>
      </p:sp>
      <p:sp>
        <p:nvSpPr>
          <p:cNvPr id="3" name="日期版面配置區 2"/>
          <p:cNvSpPr>
            <a:spLocks noGrp="1"/>
          </p:cNvSpPr>
          <p:nvPr>
            <p:ph type="dt" sz="quarter" idx="1"/>
          </p:nvPr>
        </p:nvSpPr>
        <p:spPr>
          <a:xfrm>
            <a:off x="3851275" y="0"/>
            <a:ext cx="2944813" cy="496888"/>
          </a:xfrm>
          <a:prstGeom prst="rect">
            <a:avLst/>
          </a:prstGeom>
        </p:spPr>
        <p:txBody>
          <a:bodyPr vert="horz" lIns="95558" tIns="47779" rIns="95558" bIns="47779" rtlCol="0"/>
          <a:lstStyle>
            <a:lvl1pPr algn="r"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fld id="{A6422EE7-5A2D-4148-8528-9548FDAE8223}" type="datetimeFigureOut">
              <a:rPr lang="zh-TW" altLang="en-US"/>
              <a:pPr>
                <a:defRPr/>
              </a:pPr>
              <a:t>2025/8/19</a:t>
            </a:fld>
            <a:endParaRPr lang="zh-TW" altLang="en-US"/>
          </a:p>
        </p:txBody>
      </p:sp>
      <p:sp>
        <p:nvSpPr>
          <p:cNvPr id="4" name="頁尾版面配置區 3"/>
          <p:cNvSpPr>
            <a:spLocks noGrp="1"/>
          </p:cNvSpPr>
          <p:nvPr>
            <p:ph type="ftr" sz="quarter" idx="2"/>
          </p:nvPr>
        </p:nvSpPr>
        <p:spPr>
          <a:xfrm>
            <a:off x="0" y="9429750"/>
            <a:ext cx="2944813" cy="496888"/>
          </a:xfrm>
          <a:prstGeom prst="rect">
            <a:avLst/>
          </a:prstGeom>
        </p:spPr>
        <p:txBody>
          <a:bodyPr vert="horz" lIns="95558" tIns="47779" rIns="95558" bIns="47779" rtlCol="0" anchor="b"/>
          <a:lstStyle>
            <a:lvl1pPr algn="l"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endParaRPr lang="zh-TW" altLang="en-US"/>
          </a:p>
        </p:txBody>
      </p:sp>
      <p:sp>
        <p:nvSpPr>
          <p:cNvPr id="5" name="投影片編號版面配置區 4"/>
          <p:cNvSpPr>
            <a:spLocks noGrp="1"/>
          </p:cNvSpPr>
          <p:nvPr>
            <p:ph type="sldNum" sz="quarter" idx="3"/>
          </p:nvPr>
        </p:nvSpPr>
        <p:spPr>
          <a:xfrm>
            <a:off x="3851275" y="9429750"/>
            <a:ext cx="2944813" cy="496888"/>
          </a:xfrm>
          <a:prstGeom prst="rect">
            <a:avLst/>
          </a:prstGeom>
        </p:spPr>
        <p:txBody>
          <a:bodyPr vert="horz" wrap="square" lIns="95558" tIns="47779" rIns="95558" bIns="47779" numCol="1" anchor="b" anchorCtr="0" compatLnSpc="1">
            <a:prstTxWarp prst="textNoShape">
              <a:avLst/>
            </a:prstTxWarp>
          </a:bodyPr>
          <a:lstStyle>
            <a:lvl1pPr algn="r" eaLnBrk="1" fontAlgn="auto" hangingPunct="1">
              <a:spcBef>
                <a:spcPts val="0"/>
              </a:spcBef>
              <a:spcAft>
                <a:spcPts val="0"/>
              </a:spcAft>
              <a:defRPr sz="1300">
                <a:latin typeface="+mn-lt"/>
              </a:defRPr>
            </a:lvl1pPr>
          </a:lstStyle>
          <a:p>
            <a:pPr>
              <a:defRPr/>
            </a:pPr>
            <a:fld id="{DCC8836B-F9FE-4954-8D8D-9180E5259F5C}"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4813" cy="496888"/>
          </a:xfrm>
          <a:prstGeom prst="rect">
            <a:avLst/>
          </a:prstGeom>
        </p:spPr>
        <p:txBody>
          <a:bodyPr vert="horz" lIns="95558" tIns="47779" rIns="95558" bIns="47779" rtlCol="0"/>
          <a:lstStyle>
            <a:lvl1pPr algn="l"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endParaRPr lang="zh-TW" altLang="en-US"/>
          </a:p>
        </p:txBody>
      </p:sp>
      <p:sp>
        <p:nvSpPr>
          <p:cNvPr id="3" name="日期版面配置區 2"/>
          <p:cNvSpPr>
            <a:spLocks noGrp="1"/>
          </p:cNvSpPr>
          <p:nvPr>
            <p:ph type="dt" idx="1"/>
          </p:nvPr>
        </p:nvSpPr>
        <p:spPr>
          <a:xfrm>
            <a:off x="3851275" y="0"/>
            <a:ext cx="2944813" cy="496888"/>
          </a:xfrm>
          <a:prstGeom prst="rect">
            <a:avLst/>
          </a:prstGeom>
        </p:spPr>
        <p:txBody>
          <a:bodyPr vert="horz" lIns="95558" tIns="47779" rIns="95558" bIns="47779" rtlCol="0"/>
          <a:lstStyle>
            <a:lvl1pPr algn="r"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fld id="{156E094F-3E8B-4D57-93C6-1A7CB4810811}" type="datetimeFigureOut">
              <a:rPr lang="zh-TW" altLang="en-US"/>
              <a:pPr>
                <a:defRPr/>
              </a:pPr>
              <a:t>2025/8/19</a:t>
            </a:fld>
            <a:endParaRPr lang="zh-TW" altLang="en-US"/>
          </a:p>
        </p:txBody>
      </p:sp>
      <p:sp>
        <p:nvSpPr>
          <p:cNvPr id="4" name="投影片圖像版面配置區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5558" tIns="47779" rIns="95558" bIns="47779" rtlCol="0" anchor="ctr"/>
          <a:lstStyle/>
          <a:p>
            <a:pPr lvl="0"/>
            <a:endParaRPr lang="zh-TW" altLang="en-US" noProof="0" smtClean="0"/>
          </a:p>
        </p:txBody>
      </p:sp>
      <p:sp>
        <p:nvSpPr>
          <p:cNvPr id="5" name="備忘稿版面配置區 4"/>
          <p:cNvSpPr>
            <a:spLocks noGrp="1"/>
          </p:cNvSpPr>
          <p:nvPr>
            <p:ph type="body" sz="quarter" idx="3"/>
          </p:nvPr>
        </p:nvSpPr>
        <p:spPr>
          <a:xfrm>
            <a:off x="681038" y="4778375"/>
            <a:ext cx="5437187" cy="3906838"/>
          </a:xfrm>
          <a:prstGeom prst="rect">
            <a:avLst/>
          </a:prstGeom>
        </p:spPr>
        <p:txBody>
          <a:bodyPr vert="horz" lIns="95558" tIns="47779" rIns="95558" bIns="47779"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6" name="頁尾版面配置區 5"/>
          <p:cNvSpPr>
            <a:spLocks noGrp="1"/>
          </p:cNvSpPr>
          <p:nvPr>
            <p:ph type="ftr" sz="quarter" idx="4"/>
          </p:nvPr>
        </p:nvSpPr>
        <p:spPr>
          <a:xfrm>
            <a:off x="0" y="9429750"/>
            <a:ext cx="2944813" cy="496888"/>
          </a:xfrm>
          <a:prstGeom prst="rect">
            <a:avLst/>
          </a:prstGeom>
        </p:spPr>
        <p:txBody>
          <a:bodyPr vert="horz" lIns="95558" tIns="47779" rIns="95558" bIns="47779" rtlCol="0" anchor="b"/>
          <a:lstStyle>
            <a:lvl1pPr algn="l" eaLnBrk="1" fontAlgn="auto" hangingPunct="1">
              <a:spcBef>
                <a:spcPts val="0"/>
              </a:spcBef>
              <a:spcAft>
                <a:spcPts val="0"/>
              </a:spcAft>
              <a:defRPr sz="1300">
                <a:latin typeface="Arial" panose="020B0604020202020204" pitchFamily="34" charset="0"/>
                <a:ea typeface="新細明體" pitchFamily="18" charset="-120"/>
              </a:defRPr>
            </a:lvl1pPr>
          </a:lstStyle>
          <a:p>
            <a:pPr>
              <a:defRPr/>
            </a:pPr>
            <a:endParaRPr lang="zh-TW" altLang="en-US"/>
          </a:p>
        </p:txBody>
      </p:sp>
      <p:sp>
        <p:nvSpPr>
          <p:cNvPr id="7" name="投影片編號版面配置區 6"/>
          <p:cNvSpPr>
            <a:spLocks noGrp="1"/>
          </p:cNvSpPr>
          <p:nvPr>
            <p:ph type="sldNum" sz="quarter" idx="5"/>
          </p:nvPr>
        </p:nvSpPr>
        <p:spPr>
          <a:xfrm>
            <a:off x="3851275" y="9429750"/>
            <a:ext cx="2944813" cy="496888"/>
          </a:xfrm>
          <a:prstGeom prst="rect">
            <a:avLst/>
          </a:prstGeom>
        </p:spPr>
        <p:txBody>
          <a:bodyPr vert="horz" wrap="square" lIns="95558" tIns="47779" rIns="95558" bIns="47779" numCol="1" anchor="b" anchorCtr="0" compatLnSpc="1">
            <a:prstTxWarp prst="textNoShape">
              <a:avLst/>
            </a:prstTxWarp>
          </a:bodyPr>
          <a:lstStyle>
            <a:lvl1pPr algn="r" eaLnBrk="1" fontAlgn="auto" hangingPunct="1">
              <a:spcBef>
                <a:spcPts val="0"/>
              </a:spcBef>
              <a:spcAft>
                <a:spcPts val="0"/>
              </a:spcAft>
              <a:defRPr sz="1300">
                <a:latin typeface="+mn-lt"/>
              </a:defRPr>
            </a:lvl1pPr>
          </a:lstStyle>
          <a:p>
            <a:pPr>
              <a:defRPr/>
            </a:pPr>
            <a:fld id="{BFE335AB-E25D-4139-90DB-44622B6E343C}"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11268"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8B0EF26-4F6D-4488-A30C-CFAAA4EA29CD}" type="slidenum">
              <a:rPr kumimoji="1" lang="zh-TW" altLang="en-US" smtClean="0">
                <a:latin typeface="Arial" panose="020B0604020202020204" pitchFamily="34" charset="0"/>
              </a:rPr>
              <a:pPr fontAlgn="base">
                <a:spcBef>
                  <a:spcPct val="0"/>
                </a:spcBef>
                <a:spcAft>
                  <a:spcPct val="0"/>
                </a:spcAft>
              </a:pPr>
              <a:t>1</a:t>
            </a:fld>
            <a:endParaRPr kumimoji="1" lang="zh-TW" altLang="en-US"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0724"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C74B9E5-2F71-4FF6-9E0D-2E510930F38D}" type="slidenum">
              <a:rPr kumimoji="1" lang="zh-TW" altLang="en-US" smtClean="0">
                <a:latin typeface="Arial" panose="020B0604020202020204" pitchFamily="34" charset="0"/>
              </a:rPr>
              <a:pPr fontAlgn="base">
                <a:spcBef>
                  <a:spcPct val="0"/>
                </a:spcBef>
                <a:spcAft>
                  <a:spcPct val="0"/>
                </a:spcAft>
              </a:pPr>
              <a:t>11</a:t>
            </a:fld>
            <a:endParaRPr kumimoji="1" lang="zh-TW" altLang="en-US" smtClean="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2772"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EDE5DA4-BD36-4D13-A945-CC488E1B26D5}" type="slidenum">
              <a:rPr kumimoji="1" lang="zh-TW" altLang="en-US" smtClean="0">
                <a:latin typeface="Arial" panose="020B0604020202020204" pitchFamily="34" charset="0"/>
              </a:rPr>
              <a:pPr fontAlgn="base">
                <a:spcBef>
                  <a:spcPct val="0"/>
                </a:spcBef>
                <a:spcAft>
                  <a:spcPct val="0"/>
                </a:spcAft>
              </a:pPr>
              <a:t>12</a:t>
            </a:fld>
            <a:endParaRPr kumimoji="1" lang="zh-TW" altLang="en-US"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482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DA400CC-E183-448D-88EC-6B98B6B05303}" type="slidenum">
              <a:rPr kumimoji="1" lang="zh-TW" altLang="en-US" smtClean="0">
                <a:latin typeface="Arial" panose="020B0604020202020204" pitchFamily="34" charset="0"/>
              </a:rPr>
              <a:pPr fontAlgn="base">
                <a:spcBef>
                  <a:spcPct val="0"/>
                </a:spcBef>
                <a:spcAft>
                  <a:spcPct val="0"/>
                </a:spcAft>
              </a:pPr>
              <a:t>13</a:t>
            </a:fld>
            <a:endParaRPr kumimoji="1" lang="zh-TW" altLang="en-US" smtClean="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6868"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027B0F8-8DDC-4C13-BDC5-CBC8D41CFC3C}" type="slidenum">
              <a:rPr kumimoji="1" lang="zh-TW" altLang="en-US" smtClean="0">
                <a:latin typeface="Arial" panose="020B0604020202020204" pitchFamily="34" charset="0"/>
              </a:rPr>
              <a:pPr fontAlgn="base">
                <a:spcBef>
                  <a:spcPct val="0"/>
                </a:spcBef>
                <a:spcAft>
                  <a:spcPct val="0"/>
                </a:spcAft>
              </a:pPr>
              <a:t>14</a:t>
            </a:fld>
            <a:endParaRPr kumimoji="1" lang="zh-TW" altLang="en-US" smtClean="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3891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89F9EC9-97AA-45AE-9A96-FAC4925AB5DA}" type="slidenum">
              <a:rPr kumimoji="1" lang="zh-TW" altLang="en-US" smtClean="0">
                <a:latin typeface="Arial" panose="020B0604020202020204" pitchFamily="34" charset="0"/>
              </a:rPr>
              <a:pPr fontAlgn="base">
                <a:spcBef>
                  <a:spcPct val="0"/>
                </a:spcBef>
                <a:spcAft>
                  <a:spcPct val="0"/>
                </a:spcAft>
              </a:pPr>
              <a:t>15</a:t>
            </a:fld>
            <a:endParaRPr kumimoji="1" lang="zh-TW" altLang="en-US" smtClean="0">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40964"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8A0C996-200C-43A0-BFAB-3F8EAF09668A}" type="slidenum">
              <a:rPr kumimoji="1" lang="zh-TW" altLang="en-US" smtClean="0">
                <a:latin typeface="Arial" panose="020B0604020202020204" pitchFamily="34" charset="0"/>
              </a:rPr>
              <a:pPr fontAlgn="base">
                <a:spcBef>
                  <a:spcPct val="0"/>
                </a:spcBef>
                <a:spcAft>
                  <a:spcPct val="0"/>
                </a:spcAft>
              </a:pPr>
              <a:t>16</a:t>
            </a:fld>
            <a:endParaRPr kumimoji="1" lang="zh-TW" altLang="en-US" smtClean="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43012"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0F2E6F8-97A9-4DCB-9CFC-BD7E8A04AFD0}" type="slidenum">
              <a:rPr kumimoji="1" lang="zh-TW" altLang="en-US" smtClean="0">
                <a:latin typeface="Arial" panose="020B0604020202020204" pitchFamily="34" charset="0"/>
              </a:rPr>
              <a:pPr fontAlgn="base">
                <a:spcBef>
                  <a:spcPct val="0"/>
                </a:spcBef>
                <a:spcAft>
                  <a:spcPct val="0"/>
                </a:spcAft>
              </a:pPr>
              <a:t>17</a:t>
            </a:fld>
            <a:endParaRPr kumimoji="1" lang="zh-TW" altLang="en-US" smtClean="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4506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3DA486D-3189-4D87-94B0-2615DCCBC4E7}" type="slidenum">
              <a:rPr kumimoji="1" lang="zh-TW" altLang="en-US" smtClean="0">
                <a:latin typeface="Arial" panose="020B0604020202020204" pitchFamily="34" charset="0"/>
              </a:rPr>
              <a:pPr fontAlgn="base">
                <a:spcBef>
                  <a:spcPct val="0"/>
                </a:spcBef>
                <a:spcAft>
                  <a:spcPct val="0"/>
                </a:spcAft>
              </a:pPr>
              <a:t>18</a:t>
            </a:fld>
            <a:endParaRPr kumimoji="1" lang="zh-TW" altLang="en-US"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1434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08A8E96-74BB-4DE4-930D-353239F8577B}" type="slidenum">
              <a:rPr kumimoji="1" lang="zh-TW" altLang="en-US" smtClean="0">
                <a:latin typeface="Arial" panose="020B0604020202020204" pitchFamily="34" charset="0"/>
              </a:rPr>
              <a:pPr fontAlgn="base">
                <a:spcBef>
                  <a:spcPct val="0"/>
                </a:spcBef>
                <a:spcAft>
                  <a:spcPct val="0"/>
                </a:spcAft>
              </a:pPr>
              <a:t>3</a:t>
            </a:fld>
            <a:endParaRPr kumimoji="1" lang="zh-TW"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16388"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F65AAF-232A-46B2-88DB-4A5F2E6AB90D}" type="slidenum">
              <a:rPr kumimoji="1" lang="zh-TW" altLang="en-US" smtClean="0">
                <a:latin typeface="Arial" panose="020B0604020202020204" pitchFamily="34" charset="0"/>
              </a:rPr>
              <a:pPr fontAlgn="base">
                <a:spcBef>
                  <a:spcPct val="0"/>
                </a:spcBef>
                <a:spcAft>
                  <a:spcPct val="0"/>
                </a:spcAft>
              </a:pPr>
              <a:t>4</a:t>
            </a:fld>
            <a:endParaRPr kumimoji="1" lang="zh-TW"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1843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31E133-417E-44D2-AF09-28CD01F8434F}" type="slidenum">
              <a:rPr kumimoji="1" lang="zh-TW" altLang="en-US" smtClean="0">
                <a:latin typeface="Arial" panose="020B0604020202020204" pitchFamily="34" charset="0"/>
              </a:rPr>
              <a:pPr fontAlgn="base">
                <a:spcBef>
                  <a:spcPct val="0"/>
                </a:spcBef>
                <a:spcAft>
                  <a:spcPct val="0"/>
                </a:spcAft>
              </a:pPr>
              <a:t>5</a:t>
            </a:fld>
            <a:endParaRPr kumimoji="1" lang="zh-TW" altLang="en-US" smtClean="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0484"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BBAAD9E-A8F6-4C07-A8F3-C3B5866D6860}" type="slidenum">
              <a:rPr kumimoji="1" lang="zh-TW" altLang="en-US" smtClean="0">
                <a:latin typeface="Arial" panose="020B0604020202020204" pitchFamily="34" charset="0"/>
              </a:rPr>
              <a:pPr fontAlgn="base">
                <a:spcBef>
                  <a:spcPct val="0"/>
                </a:spcBef>
                <a:spcAft>
                  <a:spcPct val="0"/>
                </a:spcAft>
              </a:pPr>
              <a:t>6</a:t>
            </a:fld>
            <a:endParaRPr kumimoji="1" lang="zh-TW" altLang="en-US"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2532"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2B68E9-32AF-4F7D-A692-B9DE7384546F}" type="slidenum">
              <a:rPr kumimoji="1" lang="zh-TW" altLang="en-US" smtClean="0">
                <a:latin typeface="Arial" panose="020B0604020202020204" pitchFamily="34" charset="0"/>
              </a:rPr>
              <a:pPr fontAlgn="base">
                <a:spcBef>
                  <a:spcPct val="0"/>
                </a:spcBef>
                <a:spcAft>
                  <a:spcPct val="0"/>
                </a:spcAft>
              </a:pPr>
              <a:t>7</a:t>
            </a:fld>
            <a:endParaRPr kumimoji="1" lang="zh-TW" altLang="en-US"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458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84E83E1-DFC7-4945-813C-21C58BA2AFEE}" type="slidenum">
              <a:rPr kumimoji="1" lang="zh-TW" altLang="en-US" smtClean="0">
                <a:latin typeface="Arial" panose="020B0604020202020204" pitchFamily="34" charset="0"/>
              </a:rPr>
              <a:pPr fontAlgn="base">
                <a:spcBef>
                  <a:spcPct val="0"/>
                </a:spcBef>
                <a:spcAft>
                  <a:spcPct val="0"/>
                </a:spcAft>
              </a:pPr>
              <a:t>8</a:t>
            </a:fld>
            <a:endParaRPr kumimoji="1" lang="zh-TW" altLang="en-US"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6628"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15B309E-098C-4A6F-9B9C-EDB714F3191C}" type="slidenum">
              <a:rPr kumimoji="1" lang="zh-TW" altLang="en-US" smtClean="0">
                <a:latin typeface="Arial" panose="020B0604020202020204" pitchFamily="34" charset="0"/>
              </a:rPr>
              <a:pPr fontAlgn="base">
                <a:spcBef>
                  <a:spcPct val="0"/>
                </a:spcBef>
                <a:spcAft>
                  <a:spcPct val="0"/>
                </a:spcAft>
              </a:pPr>
              <a:t>9</a:t>
            </a:fld>
            <a:endParaRPr kumimoji="1" lang="zh-TW" altLang="en-US"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8676"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15963" indent="-274638">
              <a:defRPr>
                <a:solidFill>
                  <a:schemeClr val="tx1"/>
                </a:solidFill>
                <a:latin typeface="Calibri" panose="020F0502020204030204" pitchFamily="34" charset="0"/>
              </a:defRPr>
            </a:lvl2pPr>
            <a:lvl3pPr marL="1101725" indent="-219075">
              <a:defRPr>
                <a:solidFill>
                  <a:schemeClr val="tx1"/>
                </a:solidFill>
                <a:latin typeface="Calibri" panose="020F0502020204030204" pitchFamily="34" charset="0"/>
              </a:defRPr>
            </a:lvl3pPr>
            <a:lvl4pPr marL="1543050" indent="-219075">
              <a:defRPr>
                <a:solidFill>
                  <a:schemeClr val="tx1"/>
                </a:solidFill>
                <a:latin typeface="Calibri" panose="020F0502020204030204" pitchFamily="34" charset="0"/>
              </a:defRPr>
            </a:lvl4pPr>
            <a:lvl5pPr marL="1982788" indent="-219075">
              <a:defRPr>
                <a:solidFill>
                  <a:schemeClr val="tx1"/>
                </a:solidFill>
                <a:latin typeface="Calibri" panose="020F0502020204030204" pitchFamily="34" charset="0"/>
              </a:defRPr>
            </a:lvl5pPr>
            <a:lvl6pPr marL="2439988" indent="-219075" defTabSz="457200" eaLnBrk="0" fontAlgn="base" hangingPunct="0">
              <a:spcBef>
                <a:spcPct val="0"/>
              </a:spcBef>
              <a:spcAft>
                <a:spcPct val="0"/>
              </a:spcAft>
              <a:defRPr>
                <a:solidFill>
                  <a:schemeClr val="tx1"/>
                </a:solidFill>
                <a:latin typeface="Calibri" panose="020F0502020204030204" pitchFamily="34" charset="0"/>
              </a:defRPr>
            </a:lvl6pPr>
            <a:lvl7pPr marL="2897188" indent="-219075" defTabSz="457200" eaLnBrk="0" fontAlgn="base" hangingPunct="0">
              <a:spcBef>
                <a:spcPct val="0"/>
              </a:spcBef>
              <a:spcAft>
                <a:spcPct val="0"/>
              </a:spcAft>
              <a:defRPr>
                <a:solidFill>
                  <a:schemeClr val="tx1"/>
                </a:solidFill>
                <a:latin typeface="Calibri" panose="020F0502020204030204" pitchFamily="34" charset="0"/>
              </a:defRPr>
            </a:lvl7pPr>
            <a:lvl8pPr marL="3354388" indent="-219075" defTabSz="457200" eaLnBrk="0" fontAlgn="base" hangingPunct="0">
              <a:spcBef>
                <a:spcPct val="0"/>
              </a:spcBef>
              <a:spcAft>
                <a:spcPct val="0"/>
              </a:spcAft>
              <a:defRPr>
                <a:solidFill>
                  <a:schemeClr val="tx1"/>
                </a:solidFill>
                <a:latin typeface="Calibri" panose="020F0502020204030204" pitchFamily="34" charset="0"/>
              </a:defRPr>
            </a:lvl8pPr>
            <a:lvl9pPr marL="3811588" indent="-219075" defTabSz="4572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FBFA695-0D4A-4E80-9856-ADFA1D367908}" type="slidenum">
              <a:rPr kumimoji="1" lang="zh-TW" altLang="en-US" smtClean="0">
                <a:latin typeface="Arial" panose="020B0604020202020204" pitchFamily="34" charset="0"/>
              </a:rPr>
              <a:pPr fontAlgn="base">
                <a:spcBef>
                  <a:spcPct val="0"/>
                </a:spcBef>
                <a:spcAft>
                  <a:spcPct val="0"/>
                </a:spcAft>
              </a:pPr>
              <a:t>10</a:t>
            </a:fld>
            <a:endParaRPr kumimoji="1" lang="zh-TW"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8"/>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822960" y="758952"/>
            <a:ext cx="7543800" cy="3566160"/>
          </a:xfrm>
        </p:spPr>
        <p:txBody>
          <a:bodyPr/>
          <a:lstStyle>
            <a:lvl1pPr algn="l">
              <a:lnSpc>
                <a:spcPct val="85000"/>
              </a:lnSpc>
              <a:defRPr sz="8000" spc="-50" baseline="0">
                <a:solidFill>
                  <a:schemeClr val="tx1">
                    <a:lumMod val="85000"/>
                    <a:lumOff val="15000"/>
                  </a:schemeClr>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TW" altLang="en-US" smtClean="0"/>
              <a:t>按一下以編輯母片副標題樣式</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ltLang="zh-TW"/>
          </a:p>
        </p:txBody>
      </p:sp>
      <p:sp>
        <p:nvSpPr>
          <p:cNvPr id="8" name="Footer Placeholder 4"/>
          <p:cNvSpPr>
            <a:spLocks noGrp="1"/>
          </p:cNvSpPr>
          <p:nvPr>
            <p:ph type="ftr" sz="quarter" idx="11"/>
          </p:nvPr>
        </p:nvSpPr>
        <p:spPr/>
        <p:txBody>
          <a:bodyPr/>
          <a:lstStyle>
            <a:lvl1pPr>
              <a:defRPr/>
            </a:lvl1pPr>
          </a:lstStyle>
          <a:p>
            <a:pPr>
              <a:defRPr/>
            </a:pPr>
            <a:endParaRPr lang="en-US" altLang="zh-TW"/>
          </a:p>
        </p:txBody>
      </p:sp>
      <p:sp>
        <p:nvSpPr>
          <p:cNvPr id="9" name="Slide Number Placeholder 5"/>
          <p:cNvSpPr>
            <a:spLocks noGrp="1"/>
          </p:cNvSpPr>
          <p:nvPr>
            <p:ph type="sldNum" sz="quarter" idx="12"/>
          </p:nvPr>
        </p:nvSpPr>
        <p:spPr/>
        <p:txBody>
          <a:bodyPr/>
          <a:lstStyle>
            <a:lvl1pPr>
              <a:defRPr/>
            </a:lvl1pPr>
          </a:lstStyle>
          <a:p>
            <a:pPr>
              <a:defRPr/>
            </a:pPr>
            <a:fld id="{65A58773-3609-493D-8AD2-8F78EDD5EF4F}" type="slidenum">
              <a:rPr lang="en-US" altLang="zh-TW"/>
              <a:pPr>
                <a:defRPr/>
              </a:pPr>
              <a:t>‹#›</a:t>
            </a:fld>
            <a:endParaRPr lang="en-US" altLang="zh-TW"/>
          </a:p>
        </p:txBody>
      </p:sp>
    </p:spTree>
    <p:extLst>
      <p:ext uri="{BB962C8B-B14F-4D97-AF65-F5344CB8AC3E}">
        <p14:creationId xmlns:p14="http://schemas.microsoft.com/office/powerpoint/2010/main" val="1259476823"/>
      </p:ext>
    </p:extLst>
  </p:cSld>
  <p:clrMapOvr>
    <a:masterClrMapping/>
  </p:clrMapOvr>
  <p:transition spd="med">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zh-TW"/>
          </a:p>
        </p:txBody>
      </p:sp>
      <p:sp>
        <p:nvSpPr>
          <p:cNvPr id="5" name="Footer Placeholder 4"/>
          <p:cNvSpPr>
            <a:spLocks noGrp="1"/>
          </p:cNvSpPr>
          <p:nvPr>
            <p:ph type="ftr" sz="quarter" idx="11"/>
          </p:nvPr>
        </p:nvSpPr>
        <p:spPr/>
        <p:txBody>
          <a:bodyPr/>
          <a:lstStyle>
            <a:lvl1pPr>
              <a:defRPr/>
            </a:lvl1pPr>
          </a:lstStyle>
          <a:p>
            <a:pPr>
              <a:defRPr/>
            </a:pPr>
            <a:endParaRPr lang="en-US" altLang="zh-TW"/>
          </a:p>
        </p:txBody>
      </p:sp>
      <p:sp>
        <p:nvSpPr>
          <p:cNvPr id="6" name="Slide Number Placeholder 5"/>
          <p:cNvSpPr>
            <a:spLocks noGrp="1"/>
          </p:cNvSpPr>
          <p:nvPr>
            <p:ph type="sldNum" sz="quarter" idx="12"/>
          </p:nvPr>
        </p:nvSpPr>
        <p:spPr/>
        <p:txBody>
          <a:bodyPr/>
          <a:lstStyle>
            <a:lvl1pPr>
              <a:defRPr/>
            </a:lvl1pPr>
          </a:lstStyle>
          <a:p>
            <a:pPr>
              <a:defRPr/>
            </a:pPr>
            <a:fld id="{B0FFE1E8-2050-4003-A536-46E3DCDD11D0}" type="slidenum">
              <a:rPr lang="en-US" altLang="zh-TW"/>
              <a:pPr>
                <a:defRPr/>
              </a:pPr>
              <a:t>‹#›</a:t>
            </a:fld>
            <a:endParaRPr lang="en-US" altLang="zh-TW"/>
          </a:p>
        </p:txBody>
      </p:sp>
    </p:spTree>
    <p:extLst>
      <p:ext uri="{BB962C8B-B14F-4D97-AF65-F5344CB8AC3E}">
        <p14:creationId xmlns:p14="http://schemas.microsoft.com/office/powerpoint/2010/main" val="3404343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pPr>
              <a:defRPr/>
            </a:pPr>
            <a:endParaRPr lang="en-US" altLang="zh-TW"/>
          </a:p>
        </p:txBody>
      </p:sp>
      <p:sp>
        <p:nvSpPr>
          <p:cNvPr id="7" name="Footer Placeholder 4"/>
          <p:cNvSpPr>
            <a:spLocks noGrp="1"/>
          </p:cNvSpPr>
          <p:nvPr>
            <p:ph type="ftr" sz="quarter" idx="11"/>
          </p:nvPr>
        </p:nvSpPr>
        <p:spPr/>
        <p:txBody>
          <a:bodyPr/>
          <a:lstStyle>
            <a:lvl1pPr>
              <a:defRPr/>
            </a:lvl1pPr>
          </a:lstStyle>
          <a:p>
            <a:pPr>
              <a:defRPr/>
            </a:pPr>
            <a:endParaRPr lang="en-US" altLang="zh-TW"/>
          </a:p>
        </p:txBody>
      </p:sp>
      <p:sp>
        <p:nvSpPr>
          <p:cNvPr id="8" name="Slide Number Placeholder 5"/>
          <p:cNvSpPr>
            <a:spLocks noGrp="1"/>
          </p:cNvSpPr>
          <p:nvPr>
            <p:ph type="sldNum" sz="quarter" idx="12"/>
          </p:nvPr>
        </p:nvSpPr>
        <p:spPr/>
        <p:txBody>
          <a:bodyPr/>
          <a:lstStyle>
            <a:lvl1pPr>
              <a:defRPr/>
            </a:lvl1pPr>
          </a:lstStyle>
          <a:p>
            <a:pPr>
              <a:defRPr/>
            </a:pPr>
            <a:fld id="{53B69867-3752-4E4F-8036-B1329362A486}" type="slidenum">
              <a:rPr lang="en-US" altLang="zh-TW"/>
              <a:pPr>
                <a:defRPr/>
              </a:pPr>
              <a:t>‹#›</a:t>
            </a:fld>
            <a:endParaRPr lang="en-US" altLang="zh-TW"/>
          </a:p>
        </p:txBody>
      </p:sp>
    </p:spTree>
    <p:extLst>
      <p:ext uri="{BB962C8B-B14F-4D97-AF65-F5344CB8AC3E}">
        <p14:creationId xmlns:p14="http://schemas.microsoft.com/office/powerpoint/2010/main" val="3065436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zh-TW"/>
          </a:p>
        </p:txBody>
      </p:sp>
      <p:sp>
        <p:nvSpPr>
          <p:cNvPr id="5" name="Footer Placeholder 4"/>
          <p:cNvSpPr>
            <a:spLocks noGrp="1"/>
          </p:cNvSpPr>
          <p:nvPr>
            <p:ph type="ftr" sz="quarter" idx="11"/>
          </p:nvPr>
        </p:nvSpPr>
        <p:spPr/>
        <p:txBody>
          <a:bodyPr/>
          <a:lstStyle>
            <a:lvl1pPr>
              <a:defRPr/>
            </a:lvl1pPr>
          </a:lstStyle>
          <a:p>
            <a:pPr>
              <a:defRPr/>
            </a:pPr>
            <a:endParaRPr lang="en-US" altLang="zh-TW"/>
          </a:p>
        </p:txBody>
      </p:sp>
      <p:sp>
        <p:nvSpPr>
          <p:cNvPr id="6" name="Slide Number Placeholder 5"/>
          <p:cNvSpPr>
            <a:spLocks noGrp="1"/>
          </p:cNvSpPr>
          <p:nvPr>
            <p:ph type="sldNum" sz="quarter" idx="12"/>
          </p:nvPr>
        </p:nvSpPr>
        <p:spPr/>
        <p:txBody>
          <a:bodyPr/>
          <a:lstStyle>
            <a:lvl1pPr>
              <a:defRPr/>
            </a:lvl1pPr>
          </a:lstStyle>
          <a:p>
            <a:pPr>
              <a:defRPr/>
            </a:pPr>
            <a:fld id="{B35D5297-4577-4391-A4D0-B492C788FCF0}" type="slidenum">
              <a:rPr lang="en-US" altLang="zh-TW"/>
              <a:pPr>
                <a:defRPr/>
              </a:pPr>
              <a:t>‹#›</a:t>
            </a:fld>
            <a:endParaRPr lang="en-US" altLang="zh-TW"/>
          </a:p>
        </p:txBody>
      </p:sp>
    </p:spTree>
    <p:extLst>
      <p:ext uri="{BB962C8B-B14F-4D97-AF65-F5344CB8AC3E}">
        <p14:creationId xmlns:p14="http://schemas.microsoft.com/office/powerpoint/2010/main" val="226466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8"/>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22960" y="758952"/>
            <a:ext cx="7543800" cy="3566160"/>
          </a:xfrm>
        </p:spPr>
        <p:txBody>
          <a:bodyPr anchorCtr="0"/>
          <a:lstStyle>
            <a:lvl1pPr>
              <a:lnSpc>
                <a:spcPct val="85000"/>
              </a:lnSpc>
              <a:defRPr sz="8000" b="0">
                <a:solidFill>
                  <a:schemeClr val="tx1">
                    <a:lumMod val="85000"/>
                    <a:lumOff val="15000"/>
                  </a:schemeClr>
                </a:solidFill>
              </a:defRPr>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822960" y="4453128"/>
            <a:ext cx="75438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編輯母片文字樣式</a:t>
            </a:r>
          </a:p>
        </p:txBody>
      </p:sp>
      <p:sp>
        <p:nvSpPr>
          <p:cNvPr id="7" name="Date Placeholder 3"/>
          <p:cNvSpPr>
            <a:spLocks noGrp="1"/>
          </p:cNvSpPr>
          <p:nvPr>
            <p:ph type="dt" sz="half" idx="10"/>
          </p:nvPr>
        </p:nvSpPr>
        <p:spPr/>
        <p:txBody>
          <a:bodyPr/>
          <a:lstStyle>
            <a:lvl1pPr>
              <a:defRPr/>
            </a:lvl1pPr>
          </a:lstStyle>
          <a:p>
            <a:pPr>
              <a:defRPr/>
            </a:pPr>
            <a:endParaRPr lang="en-US" altLang="zh-TW"/>
          </a:p>
        </p:txBody>
      </p:sp>
      <p:sp>
        <p:nvSpPr>
          <p:cNvPr id="8" name="Footer Placeholder 4"/>
          <p:cNvSpPr>
            <a:spLocks noGrp="1"/>
          </p:cNvSpPr>
          <p:nvPr>
            <p:ph type="ftr" sz="quarter" idx="11"/>
          </p:nvPr>
        </p:nvSpPr>
        <p:spPr/>
        <p:txBody>
          <a:bodyPr/>
          <a:lstStyle>
            <a:lvl1pPr>
              <a:defRPr/>
            </a:lvl1pPr>
          </a:lstStyle>
          <a:p>
            <a:pPr>
              <a:defRPr/>
            </a:pPr>
            <a:endParaRPr lang="en-US" altLang="zh-TW"/>
          </a:p>
        </p:txBody>
      </p:sp>
      <p:sp>
        <p:nvSpPr>
          <p:cNvPr id="9" name="Slide Number Placeholder 5"/>
          <p:cNvSpPr>
            <a:spLocks noGrp="1"/>
          </p:cNvSpPr>
          <p:nvPr>
            <p:ph type="sldNum" sz="quarter" idx="12"/>
          </p:nvPr>
        </p:nvSpPr>
        <p:spPr/>
        <p:txBody>
          <a:bodyPr/>
          <a:lstStyle>
            <a:lvl1pPr>
              <a:defRPr/>
            </a:lvl1pPr>
          </a:lstStyle>
          <a:p>
            <a:pPr>
              <a:defRPr/>
            </a:pPr>
            <a:fld id="{4EC369AD-B60B-4557-BD08-E9E73A1F3013}" type="slidenum">
              <a:rPr lang="en-US" altLang="zh-TW"/>
              <a:pPr>
                <a:defRPr/>
              </a:pPr>
              <a:t>‹#›</a:t>
            </a:fld>
            <a:endParaRPr lang="en-US" altLang="zh-TW"/>
          </a:p>
        </p:txBody>
      </p:sp>
    </p:spTree>
    <p:extLst>
      <p:ext uri="{BB962C8B-B14F-4D97-AF65-F5344CB8AC3E}">
        <p14:creationId xmlns:p14="http://schemas.microsoft.com/office/powerpoint/2010/main" val="4116621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zh-TW"/>
          </a:p>
        </p:txBody>
      </p:sp>
      <p:sp>
        <p:nvSpPr>
          <p:cNvPr id="6" name="Footer Placeholder 4"/>
          <p:cNvSpPr>
            <a:spLocks noGrp="1"/>
          </p:cNvSpPr>
          <p:nvPr>
            <p:ph type="ftr" sz="quarter" idx="11"/>
          </p:nvPr>
        </p:nvSpPr>
        <p:spPr/>
        <p:txBody>
          <a:bodyPr/>
          <a:lstStyle>
            <a:lvl1pPr>
              <a:defRPr/>
            </a:lvl1pPr>
          </a:lstStyle>
          <a:p>
            <a:pPr>
              <a:defRPr/>
            </a:pPr>
            <a:endParaRPr lang="en-US" altLang="zh-TW"/>
          </a:p>
        </p:txBody>
      </p:sp>
      <p:sp>
        <p:nvSpPr>
          <p:cNvPr id="7" name="Slide Number Placeholder 5"/>
          <p:cNvSpPr>
            <a:spLocks noGrp="1"/>
          </p:cNvSpPr>
          <p:nvPr>
            <p:ph type="sldNum" sz="quarter" idx="12"/>
          </p:nvPr>
        </p:nvSpPr>
        <p:spPr/>
        <p:txBody>
          <a:bodyPr/>
          <a:lstStyle>
            <a:lvl1pPr>
              <a:defRPr/>
            </a:lvl1pPr>
          </a:lstStyle>
          <a:p>
            <a:pPr>
              <a:defRPr/>
            </a:pPr>
            <a:fld id="{26BA15AF-DC5D-4AB5-A143-2BA70F5DB37D}" type="slidenum">
              <a:rPr lang="en-US" altLang="zh-TW"/>
              <a:pPr>
                <a:defRPr/>
              </a:pPr>
              <a:t>‹#›</a:t>
            </a:fld>
            <a:endParaRPr lang="en-US" altLang="zh-TW"/>
          </a:p>
        </p:txBody>
      </p:sp>
    </p:spTree>
    <p:extLst>
      <p:ext uri="{BB962C8B-B14F-4D97-AF65-F5344CB8AC3E}">
        <p14:creationId xmlns:p14="http://schemas.microsoft.com/office/powerpoint/2010/main" val="195758038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822960" y="2582335"/>
            <a:ext cx="3703320" cy="3286760"/>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4663440" y="2582334"/>
            <a:ext cx="3703320" cy="3286760"/>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ltLang="zh-TW"/>
          </a:p>
        </p:txBody>
      </p:sp>
      <p:sp>
        <p:nvSpPr>
          <p:cNvPr id="8" name="Footer Placeholder 4"/>
          <p:cNvSpPr>
            <a:spLocks noGrp="1"/>
          </p:cNvSpPr>
          <p:nvPr>
            <p:ph type="ftr" sz="quarter" idx="11"/>
          </p:nvPr>
        </p:nvSpPr>
        <p:spPr/>
        <p:txBody>
          <a:bodyPr/>
          <a:lstStyle>
            <a:lvl1pPr>
              <a:defRPr/>
            </a:lvl1pPr>
          </a:lstStyle>
          <a:p>
            <a:pPr>
              <a:defRPr/>
            </a:pPr>
            <a:endParaRPr lang="en-US" altLang="zh-TW"/>
          </a:p>
        </p:txBody>
      </p:sp>
      <p:sp>
        <p:nvSpPr>
          <p:cNvPr id="9" name="Slide Number Placeholder 5"/>
          <p:cNvSpPr>
            <a:spLocks noGrp="1"/>
          </p:cNvSpPr>
          <p:nvPr>
            <p:ph type="sldNum" sz="quarter" idx="12"/>
          </p:nvPr>
        </p:nvSpPr>
        <p:spPr/>
        <p:txBody>
          <a:bodyPr/>
          <a:lstStyle>
            <a:lvl1pPr>
              <a:defRPr/>
            </a:lvl1pPr>
          </a:lstStyle>
          <a:p>
            <a:pPr>
              <a:defRPr/>
            </a:pPr>
            <a:fld id="{6C8B32F8-1C43-4F03-A048-F73CF1EBC363}" type="slidenum">
              <a:rPr lang="en-US" altLang="zh-TW"/>
              <a:pPr>
                <a:defRPr/>
              </a:pPr>
              <a:t>‹#›</a:t>
            </a:fld>
            <a:endParaRPr lang="en-US" altLang="zh-TW"/>
          </a:p>
        </p:txBody>
      </p:sp>
    </p:spTree>
    <p:extLst>
      <p:ext uri="{BB962C8B-B14F-4D97-AF65-F5344CB8AC3E}">
        <p14:creationId xmlns:p14="http://schemas.microsoft.com/office/powerpoint/2010/main" val="1462755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ltLang="zh-TW"/>
          </a:p>
        </p:txBody>
      </p:sp>
      <p:sp>
        <p:nvSpPr>
          <p:cNvPr id="4" name="Footer Placeholder 4"/>
          <p:cNvSpPr>
            <a:spLocks noGrp="1"/>
          </p:cNvSpPr>
          <p:nvPr>
            <p:ph type="ftr" sz="quarter" idx="11"/>
          </p:nvPr>
        </p:nvSpPr>
        <p:spPr/>
        <p:txBody>
          <a:bodyPr/>
          <a:lstStyle>
            <a:lvl1pPr>
              <a:defRPr/>
            </a:lvl1pPr>
          </a:lstStyle>
          <a:p>
            <a:pPr>
              <a:defRPr/>
            </a:pPr>
            <a:endParaRPr lang="en-US" altLang="zh-TW"/>
          </a:p>
        </p:txBody>
      </p:sp>
      <p:sp>
        <p:nvSpPr>
          <p:cNvPr id="5" name="Slide Number Placeholder 5"/>
          <p:cNvSpPr>
            <a:spLocks noGrp="1"/>
          </p:cNvSpPr>
          <p:nvPr>
            <p:ph type="sldNum" sz="quarter" idx="12"/>
          </p:nvPr>
        </p:nvSpPr>
        <p:spPr/>
        <p:txBody>
          <a:bodyPr/>
          <a:lstStyle>
            <a:lvl1pPr>
              <a:defRPr/>
            </a:lvl1pPr>
          </a:lstStyle>
          <a:p>
            <a:pPr>
              <a:defRPr/>
            </a:pPr>
            <a:fld id="{938729C1-8B09-4F18-BBDD-BDCA95C8C141}" type="slidenum">
              <a:rPr lang="en-US" altLang="zh-TW"/>
              <a:pPr>
                <a:defRPr/>
              </a:pPr>
              <a:t>‹#›</a:t>
            </a:fld>
            <a:endParaRPr lang="en-US" altLang="zh-TW"/>
          </a:p>
        </p:txBody>
      </p:sp>
    </p:spTree>
    <p:extLst>
      <p:ext uri="{BB962C8B-B14F-4D97-AF65-F5344CB8AC3E}">
        <p14:creationId xmlns:p14="http://schemas.microsoft.com/office/powerpoint/2010/main" val="72851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5"/>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p:cNvSpPr>
            <a:spLocks noGrp="1"/>
          </p:cNvSpPr>
          <p:nvPr>
            <p:ph type="dt" sz="half" idx="10"/>
          </p:nvPr>
        </p:nvSpPr>
        <p:spPr/>
        <p:txBody>
          <a:bodyPr/>
          <a:lstStyle>
            <a:lvl1pPr>
              <a:defRPr/>
            </a:lvl1pPr>
          </a:lstStyle>
          <a:p>
            <a:pPr>
              <a:defRPr/>
            </a:pPr>
            <a:endParaRPr lang="en-US" altLang="zh-TW"/>
          </a:p>
        </p:txBody>
      </p:sp>
      <p:sp>
        <p:nvSpPr>
          <p:cNvPr id="5" name="Footer Placeholder 7"/>
          <p:cNvSpPr>
            <a:spLocks noGrp="1"/>
          </p:cNvSpPr>
          <p:nvPr>
            <p:ph type="ftr" sz="quarter" idx="11"/>
          </p:nvPr>
        </p:nvSpPr>
        <p:spPr/>
        <p:txBody>
          <a:bodyPr/>
          <a:lstStyle>
            <a:lvl1pPr>
              <a:defRPr>
                <a:solidFill>
                  <a:srgbClr val="FFFFFF"/>
                </a:solidFill>
              </a:defRPr>
            </a:lvl1pPr>
          </a:lstStyle>
          <a:p>
            <a:pPr>
              <a:defRPr/>
            </a:pPr>
            <a:endParaRPr lang="en-US" altLang="zh-TW"/>
          </a:p>
        </p:txBody>
      </p:sp>
      <p:sp>
        <p:nvSpPr>
          <p:cNvPr id="6" name="Slide Number Placeholder 8"/>
          <p:cNvSpPr>
            <a:spLocks noGrp="1"/>
          </p:cNvSpPr>
          <p:nvPr>
            <p:ph type="sldNum" sz="quarter" idx="12"/>
          </p:nvPr>
        </p:nvSpPr>
        <p:spPr/>
        <p:txBody>
          <a:bodyPr/>
          <a:lstStyle>
            <a:lvl1pPr>
              <a:defRPr/>
            </a:lvl1pPr>
          </a:lstStyle>
          <a:p>
            <a:pPr>
              <a:defRPr/>
            </a:pPr>
            <a:fld id="{38C0B9C0-41BC-4A87-A2F9-F829783C1486}" type="slidenum">
              <a:rPr lang="en-US" altLang="zh-TW"/>
              <a:pPr>
                <a:defRPr/>
              </a:pPr>
              <a:t>‹#›</a:t>
            </a:fld>
            <a:endParaRPr lang="en-US" altLang="zh-TW"/>
          </a:p>
        </p:txBody>
      </p:sp>
    </p:spTree>
    <p:extLst>
      <p:ext uri="{BB962C8B-B14F-4D97-AF65-F5344CB8AC3E}">
        <p14:creationId xmlns:p14="http://schemas.microsoft.com/office/powerpoint/2010/main" val="212887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5" name="Rectangle 7"/>
          <p:cNvSpPr/>
          <p:nvPr/>
        </p:nvSpPr>
        <p:spPr>
          <a:xfrm>
            <a:off x="0" y="0"/>
            <a:ext cx="30384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3030538" y="0"/>
            <a:ext cx="476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lstStyle>
            <a:lvl1pPr>
              <a:defRPr sz="3600" b="0">
                <a:solidFill>
                  <a:srgbClr val="FFFFFF"/>
                </a:solidFill>
              </a:defRPr>
            </a:lvl1pPr>
          </a:lstStyle>
          <a:p>
            <a:r>
              <a:rPr lang="zh-TW" altLang="en-US" smtClean="0"/>
              <a:t>按一下以編輯母片標題樣式</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編輯母片文字樣式</a:t>
            </a:r>
          </a:p>
        </p:txBody>
      </p:sp>
      <p:sp>
        <p:nvSpPr>
          <p:cNvPr id="7" name="Date Placeholder 4"/>
          <p:cNvSpPr>
            <a:spLocks noGrp="1"/>
          </p:cNvSpPr>
          <p:nvPr>
            <p:ph type="dt" sz="half" idx="10"/>
          </p:nvPr>
        </p:nvSpPr>
        <p:spPr>
          <a:xfrm>
            <a:off x="349250" y="6459538"/>
            <a:ext cx="1963738" cy="365125"/>
          </a:xfrm>
        </p:spPr>
        <p:txBody>
          <a:bodyPr/>
          <a:lstStyle>
            <a:lvl1pPr algn="l">
              <a:defRPr/>
            </a:lvl1pPr>
          </a:lstStyle>
          <a:p>
            <a:pPr>
              <a:defRPr/>
            </a:pPr>
            <a:endParaRPr lang="en-US" altLang="zh-TW"/>
          </a:p>
        </p:txBody>
      </p:sp>
      <p:sp>
        <p:nvSpPr>
          <p:cNvPr id="8" name="Footer Placeholder 5"/>
          <p:cNvSpPr>
            <a:spLocks noGrp="1"/>
          </p:cNvSpPr>
          <p:nvPr>
            <p:ph type="ftr" sz="quarter" idx="11"/>
          </p:nvPr>
        </p:nvSpPr>
        <p:spPr>
          <a:xfrm>
            <a:off x="3600450" y="6459538"/>
            <a:ext cx="3486150" cy="365125"/>
          </a:xfrm>
        </p:spPr>
        <p:txBody>
          <a:bodyPr/>
          <a:lstStyle>
            <a:lvl1pPr algn="l">
              <a:defRPr>
                <a:solidFill>
                  <a:schemeClr val="tx2"/>
                </a:solidFill>
              </a:defRPr>
            </a:lvl1pPr>
          </a:lstStyle>
          <a:p>
            <a:pPr>
              <a:defRPr/>
            </a:pPr>
            <a:endParaRPr lang="en-US" altLang="zh-TW"/>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A149E463-7779-4AFB-981D-52C76760D2E2}" type="slidenum">
              <a:rPr lang="en-US" altLang="zh-TW"/>
              <a:pPr>
                <a:defRPr/>
              </a:pPr>
              <a:t>‹#›</a:t>
            </a:fld>
            <a:endParaRPr lang="en-US" altLang="zh-TW"/>
          </a:p>
        </p:txBody>
      </p:sp>
    </p:spTree>
    <p:extLst>
      <p:ext uri="{BB962C8B-B14F-4D97-AF65-F5344CB8AC3E}">
        <p14:creationId xmlns:p14="http://schemas.microsoft.com/office/powerpoint/2010/main" val="1344614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5" name="Rectangle 7"/>
          <p:cNvSpPr/>
          <p:nvPr/>
        </p:nvSpPr>
        <p:spPr>
          <a:xfrm>
            <a:off x="0" y="4953000"/>
            <a:ext cx="9142413"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0" y="4914900"/>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oAutofit/>
          </a:bodyPr>
          <a:lstStyle>
            <a:lvl1pPr>
              <a:defRPr sz="3600" b="0">
                <a:solidFill>
                  <a:srgbClr val="FFFFFF"/>
                </a:solidFill>
              </a:defRPr>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endParaRPr lang="en-US" noProof="0"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編輯母片文字樣式</a:t>
            </a:r>
          </a:p>
        </p:txBody>
      </p:sp>
      <p:sp>
        <p:nvSpPr>
          <p:cNvPr id="7" name="Date Placeholder 4"/>
          <p:cNvSpPr>
            <a:spLocks noGrp="1"/>
          </p:cNvSpPr>
          <p:nvPr>
            <p:ph type="dt" sz="half" idx="10"/>
          </p:nvPr>
        </p:nvSpPr>
        <p:spPr/>
        <p:txBody>
          <a:bodyPr/>
          <a:lstStyle>
            <a:lvl1pPr>
              <a:defRPr/>
            </a:lvl1pPr>
          </a:lstStyle>
          <a:p>
            <a:pPr>
              <a:defRPr/>
            </a:pPr>
            <a:endParaRPr lang="en-US" altLang="zh-TW"/>
          </a:p>
        </p:txBody>
      </p:sp>
      <p:sp>
        <p:nvSpPr>
          <p:cNvPr id="8" name="Footer Placeholder 5"/>
          <p:cNvSpPr>
            <a:spLocks noGrp="1"/>
          </p:cNvSpPr>
          <p:nvPr>
            <p:ph type="ftr" sz="quarter" idx="11"/>
          </p:nvPr>
        </p:nvSpPr>
        <p:spPr/>
        <p:txBody>
          <a:bodyPr/>
          <a:lstStyle>
            <a:lvl1pPr>
              <a:defRPr/>
            </a:lvl1pPr>
          </a:lstStyle>
          <a:p>
            <a:pPr>
              <a:defRPr/>
            </a:pPr>
            <a:endParaRPr lang="en-US" altLang="zh-TW"/>
          </a:p>
        </p:txBody>
      </p:sp>
      <p:sp>
        <p:nvSpPr>
          <p:cNvPr id="9" name="Slide Number Placeholder 6"/>
          <p:cNvSpPr>
            <a:spLocks noGrp="1"/>
          </p:cNvSpPr>
          <p:nvPr>
            <p:ph type="sldNum" sz="quarter" idx="12"/>
          </p:nvPr>
        </p:nvSpPr>
        <p:spPr/>
        <p:txBody>
          <a:bodyPr/>
          <a:lstStyle>
            <a:lvl1pPr>
              <a:defRPr/>
            </a:lvl1pPr>
          </a:lstStyle>
          <a:p>
            <a:pPr>
              <a:defRPr/>
            </a:pPr>
            <a:fld id="{4551F3DC-1EDC-4964-B3B1-115618BDD4F8}" type="slidenum">
              <a:rPr lang="en-US" altLang="zh-TW"/>
              <a:pPr>
                <a:defRPr/>
              </a:pPr>
              <a:t>‹#›</a:t>
            </a:fld>
            <a:endParaRPr lang="en-US" altLang="zh-TW"/>
          </a:p>
        </p:txBody>
      </p:sp>
    </p:spTree>
    <p:extLst>
      <p:ext uri="{BB962C8B-B14F-4D97-AF65-F5344CB8AC3E}">
        <p14:creationId xmlns:p14="http://schemas.microsoft.com/office/powerpoint/2010/main" val="178660127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2EFFA"/>
        </a:solidFill>
        <a:effectLst/>
      </p:bgPr>
    </p:bg>
    <p:spTree>
      <p:nvGrpSpPr>
        <p:cNvPr id="1" name=""/>
        <p:cNvGrpSpPr/>
        <p:nvPr/>
      </p:nvGrpSpPr>
      <p:grpSpPr>
        <a:xfrm>
          <a:off x="0" y="0"/>
          <a:ext cx="0" cy="0"/>
          <a:chOff x="0" y="0"/>
          <a:chExt cx="0" cy="0"/>
        </a:xfrm>
      </p:grpSpPr>
      <p:sp>
        <p:nvSpPr>
          <p:cNvPr id="7" name="Rectangle 6"/>
          <p:cNvSpPr/>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9144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325" y="287338"/>
            <a:ext cx="7543800" cy="1449387"/>
          </a:xfrm>
          <a:prstGeom prst="rect">
            <a:avLst/>
          </a:prstGeom>
        </p:spPr>
        <p:txBody>
          <a:bodyPr vert="horz" lIns="91440" tIns="45720" rIns="91440" bIns="45720" rtlCol="0" anchor="b">
            <a:normAutofit/>
          </a:bodyPr>
          <a:lstStyle/>
          <a:p>
            <a:r>
              <a:rPr lang="zh-TW" altLang="en-US" smtClean="0"/>
              <a:t>按一下以編輯母片標題樣式</a:t>
            </a:r>
            <a:endParaRPr lang="en-US" dirty="0"/>
          </a:p>
        </p:txBody>
      </p:sp>
      <p:sp>
        <p:nvSpPr>
          <p:cNvPr id="1029" name="Text Placeholder 2"/>
          <p:cNvSpPr>
            <a:spLocks noGrp="1"/>
          </p:cNvSpPr>
          <p:nvPr>
            <p:ph type="body" idx="1"/>
          </p:nvPr>
        </p:nvSpPr>
        <p:spPr bwMode="auto">
          <a:xfrm>
            <a:off x="822325" y="1846263"/>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Date Placeholder 3"/>
          <p:cNvSpPr>
            <a:spLocks noGrp="1"/>
          </p:cNvSpPr>
          <p:nvPr>
            <p:ph type="dt" sz="half" idx="2"/>
          </p:nvPr>
        </p:nvSpPr>
        <p:spPr>
          <a:xfrm>
            <a:off x="822325" y="6459538"/>
            <a:ext cx="18542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ltLang="zh-TW"/>
          </a:p>
        </p:txBody>
      </p:sp>
      <p:sp>
        <p:nvSpPr>
          <p:cNvPr id="5" name="Footer Placeholder 4"/>
          <p:cNvSpPr>
            <a:spLocks noGrp="1"/>
          </p:cNvSpPr>
          <p:nvPr>
            <p:ph type="ftr" sz="quarter" idx="3"/>
          </p:nvPr>
        </p:nvSpPr>
        <p:spPr>
          <a:xfrm>
            <a:off x="2765425" y="6459538"/>
            <a:ext cx="36163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endParaRPr lang="en-US" altLang="zh-TW"/>
          </a:p>
        </p:txBody>
      </p:sp>
      <p:sp>
        <p:nvSpPr>
          <p:cNvPr id="6" name="Slide Number Placeholder 5"/>
          <p:cNvSpPr>
            <a:spLocks noGrp="1"/>
          </p:cNvSpPr>
          <p:nvPr>
            <p:ph type="sldNum" sz="quarter" idx="4"/>
          </p:nvPr>
        </p:nvSpPr>
        <p:spPr>
          <a:xfrm>
            <a:off x="7424738" y="6459538"/>
            <a:ext cx="984250"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11D7554B-E836-474B-85DC-88142A174709}" type="slidenum">
              <a:rPr lang="en-US" altLang="zh-TW"/>
              <a:pPr>
                <a:defRPr/>
              </a:pPr>
              <a:t>‹#›</a:t>
            </a:fld>
            <a:endParaRPr lang="en-US" altLang="zh-TW"/>
          </a:p>
        </p:txBody>
      </p:sp>
      <p:cxnSp>
        <p:nvCxnSpPr>
          <p:cNvPr id="10" name="Straight Connector 9"/>
          <p:cNvCxnSpPr/>
          <p:nvPr/>
        </p:nvCxnSpPr>
        <p:spPr>
          <a:xfrm>
            <a:off x="895350" y="1738313"/>
            <a:ext cx="747553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217" r:id="rId1"/>
    <p:sldLayoutId id="2147484212" r:id="rId2"/>
    <p:sldLayoutId id="2147484218" r:id="rId3"/>
    <p:sldLayoutId id="2147484213" r:id="rId4"/>
    <p:sldLayoutId id="2147484214" r:id="rId5"/>
    <p:sldLayoutId id="2147484215" r:id="rId6"/>
    <p:sldLayoutId id="2147484219" r:id="rId7"/>
    <p:sldLayoutId id="2147484220" r:id="rId8"/>
    <p:sldLayoutId id="2147484221" r:id="rId9"/>
    <p:sldLayoutId id="2147484216" r:id="rId10"/>
    <p:sldLayoutId id="2147484222" r:id="rId11"/>
  </p:sldLayoutIdLst>
  <p:hf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11200" y="2141538"/>
            <a:ext cx="7772400" cy="1470025"/>
          </a:xfrm>
        </p:spPr>
        <p:txBody>
          <a:bodyPr>
            <a:noAutofit/>
          </a:bodyPr>
          <a:lstStyle/>
          <a:p>
            <a:pPr eaLnBrk="1" fontAlgn="auto" hangingPunct="1">
              <a:spcAft>
                <a:spcPts val="0"/>
              </a:spcAft>
              <a:defRPr/>
            </a:pPr>
            <a:r>
              <a:rPr lang="zh-TW" altLang="en-US" sz="5400" b="1" dirty="0" smtClean="0">
                <a:solidFill>
                  <a:schemeClr val="accent2"/>
                </a:solidFill>
                <a:latin typeface="Times New Roman" panose="02020603050405020304" pitchFamily="18" charset="0"/>
                <a:ea typeface="標楷體" panose="03000509000000000000" pitchFamily="65" charset="-120"/>
              </a:rPr>
              <a:t>學前</a:t>
            </a:r>
            <a:r>
              <a:rPr lang="zh-TW" altLang="zh-TW" sz="5400" b="1" dirty="0" smtClean="0">
                <a:solidFill>
                  <a:schemeClr val="accent2"/>
                </a:solidFill>
                <a:latin typeface="Times New Roman" panose="02020603050405020304" pitchFamily="18" charset="0"/>
                <a:ea typeface="標楷體" panose="03000509000000000000" pitchFamily="65" charset="-120"/>
              </a:rPr>
              <a:t>鑑定安置期程、常見問題、常用公文之說明</a:t>
            </a:r>
            <a:endParaRPr lang="zh-TW" altLang="en-US" sz="5400" b="1" dirty="0" smtClean="0">
              <a:solidFill>
                <a:schemeClr val="accent2"/>
              </a:solidFill>
              <a:latin typeface="Times New Roman" panose="02020603050405020304" pitchFamily="18" charset="0"/>
              <a:ea typeface="標楷體" panose="03000509000000000000" pitchFamily="65" charset="-120"/>
            </a:endParaRPr>
          </a:p>
        </p:txBody>
      </p:sp>
      <p:sp>
        <p:nvSpPr>
          <p:cNvPr id="2051" name="Rectangle 3"/>
          <p:cNvSpPr>
            <a:spLocks noGrp="1" noChangeArrowheads="1"/>
          </p:cNvSpPr>
          <p:nvPr>
            <p:ph type="subTitle" idx="1"/>
          </p:nvPr>
        </p:nvSpPr>
        <p:spPr>
          <a:xfrm>
            <a:off x="825500" y="4456113"/>
            <a:ext cx="7543800" cy="1143000"/>
          </a:xfrm>
        </p:spPr>
        <p:txBody>
          <a:bodyPr rtlCol="0"/>
          <a:lstStyle/>
          <a:p>
            <a:pPr eaLnBrk="1" fontAlgn="auto" hangingPunct="1">
              <a:defRPr/>
            </a:pPr>
            <a:endParaRPr lang="zh-TW" altLang="en-US" b="1" dirty="0" smtClean="0">
              <a:latin typeface="Times New Roman" panose="02020603050405020304" pitchFamily="18" charset="0"/>
              <a:ea typeface="標楷體" panose="03000509000000000000" pitchFamily="65" charset="-120"/>
            </a:endParaRPr>
          </a:p>
          <a:p>
            <a:pPr eaLnBrk="1" fontAlgn="auto" hangingPunct="1">
              <a:defRPr/>
            </a:pPr>
            <a:r>
              <a:rPr lang="zh-TW" altLang="en-US" sz="2800" b="1" dirty="0" smtClean="0">
                <a:latin typeface="Times New Roman" panose="02020603050405020304" pitchFamily="18" charset="0"/>
                <a:ea typeface="標楷體" panose="03000509000000000000" pitchFamily="65" charset="-120"/>
              </a:rPr>
              <a:t>報告者：</a:t>
            </a:r>
            <a:r>
              <a:rPr lang="en-US" altLang="zh-TW" sz="2800" b="1" dirty="0" smtClean="0">
                <a:latin typeface="Times New Roman" panose="02020603050405020304" pitchFamily="18" charset="0"/>
                <a:ea typeface="標楷體" panose="03000509000000000000" pitchFamily="65" charset="-120"/>
              </a:rPr>
              <a:t> </a:t>
            </a:r>
            <a:r>
              <a:rPr lang="zh-TW" altLang="en-US" sz="2800" b="1" dirty="0" smtClean="0">
                <a:latin typeface="Times New Roman" panose="02020603050405020304" pitchFamily="18" charset="0"/>
                <a:ea typeface="標楷體" panose="03000509000000000000" pitchFamily="65" charset="-120"/>
              </a:rPr>
              <a:t>陳</a:t>
            </a:r>
            <a:r>
              <a:rPr lang="zh-TW" altLang="en-US" sz="2800" b="1" dirty="0">
                <a:latin typeface="Times New Roman" panose="02020603050405020304" pitchFamily="18" charset="0"/>
                <a:ea typeface="標楷體" panose="03000509000000000000" pitchFamily="65" charset="-120"/>
              </a:rPr>
              <a:t>季昀</a:t>
            </a:r>
            <a:endParaRPr lang="zh-TW" altLang="en-US" sz="2800" b="1" dirty="0" smtClean="0">
              <a:latin typeface="Times New Roman" panose="02020603050405020304" pitchFamily="18" charset="0"/>
              <a:ea typeface="標楷體" panose="03000509000000000000" pitchFamily="65" charset="-120"/>
            </a:endParaRPr>
          </a:p>
        </p:txBody>
      </p:sp>
      <p:sp>
        <p:nvSpPr>
          <p:cNvPr id="3076"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48B1807B-4A21-446A-9995-632A2212E74C}" type="slidenum">
              <a:rPr lang="en-US" altLang="zh-TW"/>
              <a:pPr>
                <a:defRPr/>
              </a:pPr>
              <a:t>1</a:t>
            </a:fld>
            <a:endParaRPr lang="en-US" altLang="zh-TW"/>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wipe(left)">
                                      <p:cBhvr>
                                        <p:cTn id="12" dur="5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p:txBody>
          <a:bodyPr rtlCol="0">
            <a:normAutofit fontScale="92500" lnSpcReduction="1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Q7.</a:t>
            </a:r>
            <a:r>
              <a:rPr lang="zh-TW" altLang="en-US" sz="2800" dirty="0" smtClean="0">
                <a:solidFill>
                  <a:srgbClr val="FF0000"/>
                </a:solidFill>
                <a:ea typeface="標楷體" panose="03000509000000000000" pitchFamily="65" charset="-120"/>
              </a:rPr>
              <a:t>放棄特教服務</a:t>
            </a:r>
            <a:r>
              <a:rPr lang="zh-TW" altLang="en-US" sz="2800" dirty="0" smtClean="0">
                <a:solidFill>
                  <a:schemeClr val="tx1">
                    <a:lumMod val="75000"/>
                    <a:lumOff val="25000"/>
                  </a:schemeClr>
                </a:solidFill>
                <a:ea typeface="標楷體" panose="03000509000000000000" pitchFamily="65" charset="-120"/>
              </a:rPr>
              <a:t>如何</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處理</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A7:</a:t>
            </a: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依檢核表收集相關資料</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-&gt;2.</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依本府規定期程，於特通網提報、寄送總表至分區中心、送紙本至分區中心審查</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-&gt;3.</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通知家長或校方取得家長代理同意書或代理家長至鑑定安置會議現場簽領回鑑定結果通知書</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 4.</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依本府公文通知之鑑定安置結果通知至特通網接收學生資料</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接收後</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學生資料將於特通網上封存</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不再顯示為</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確認個案</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en-US" altLang="zh-TW" sz="2800" dirty="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*註</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此類案件</a:t>
            </a:r>
            <a:r>
              <a:rPr lang="zh-TW" altLang="en-US" sz="2800" dirty="0" smtClean="0">
                <a:solidFill>
                  <a:srgbClr val="FF0000"/>
                </a:solidFill>
                <a:latin typeface="標楷體" panose="03000509000000000000" pitchFamily="65" charset="-120"/>
                <a:ea typeface="標楷體" panose="03000509000000000000" pitchFamily="65" charset="-120"/>
              </a:rPr>
              <a:t>須送鑑輔會</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審查</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12292"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5FD0A53C-8C84-4BD4-BFEC-F54596BB6F66}" type="slidenum">
              <a:rPr lang="en-US" altLang="zh-TW"/>
              <a:pPr>
                <a:defRPr/>
              </a:pPr>
              <a:t>10</a:t>
            </a:fld>
            <a:endParaRPr lang="en-US" altLang="zh-TW"/>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參</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、常</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用公文</a:t>
            </a:r>
            <a:endParaRPr lang="zh-TW" altLang="en-US" b="1" smtClean="0">
              <a:solidFill>
                <a:schemeClr val="tx1">
                  <a:lumMod val="75000"/>
                  <a:lumOff val="25000"/>
                </a:schemeClr>
              </a:solidFill>
              <a:ea typeface="標楷體" panose="03000509000000000000" pitchFamily="65" charset="-120"/>
            </a:endParaRPr>
          </a:p>
        </p:txBody>
      </p:sp>
      <p:sp>
        <p:nvSpPr>
          <p:cNvPr id="29699" name="Rectangle 3"/>
          <p:cNvSpPr>
            <a:spLocks noGrp="1" noChangeArrowheads="1"/>
          </p:cNvSpPr>
          <p:nvPr>
            <p:ph idx="1"/>
          </p:nvPr>
        </p:nvSpPr>
        <p:spPr/>
        <p:txBody>
          <a:bodyPr/>
          <a:lstStyle/>
          <a:p>
            <a:pPr eaLnBrk="1" hangingPunct="1">
              <a:buFontTx/>
              <a:buNone/>
            </a:pPr>
            <a:r>
              <a:rPr lang="zh-TW" altLang="en-US" sz="2400" smtClean="0">
                <a:ea typeface="標楷體" panose="03000509000000000000" pitchFamily="65" charset="-120"/>
              </a:rPr>
              <a:t> 一</a:t>
            </a:r>
            <a:r>
              <a:rPr lang="zh-TW" altLang="en-US" sz="2400" smtClean="0">
                <a:latin typeface="標楷體" panose="03000509000000000000" pitchFamily="65" charset="-120"/>
                <a:ea typeface="標楷體" panose="03000509000000000000" pitchFamily="65" charset="-120"/>
              </a:rPr>
              <a:t>、</a:t>
            </a:r>
            <a:r>
              <a:rPr lang="zh-TW" altLang="en-US" sz="2400" smtClean="0">
                <a:ea typeface="標楷體" panose="03000509000000000000" pitchFamily="65" charset="-120"/>
              </a:rPr>
              <a:t>轉學至外縣市之公文範例</a:t>
            </a:r>
            <a:endParaRPr lang="en-US" altLang="zh-TW" sz="2400" smtClean="0">
              <a:ea typeface="標楷體" panose="03000509000000000000" pitchFamily="65" charset="-120"/>
            </a:endParaRPr>
          </a:p>
          <a:p>
            <a:pPr eaLnBrk="1" hangingPunct="1">
              <a:buFontTx/>
              <a:buNone/>
            </a:pPr>
            <a:endParaRPr lang="en-US" altLang="zh-TW" sz="2400" smtClean="0">
              <a:ea typeface="標楷體" panose="03000509000000000000" pitchFamily="65" charset="-120"/>
            </a:endParaRPr>
          </a:p>
          <a:p>
            <a:pPr eaLnBrk="1" hangingPunct="1">
              <a:buFont typeface="Calibri" panose="020F0502020204030204" pitchFamily="34" charset="0"/>
              <a:buNone/>
            </a:pPr>
            <a:r>
              <a:rPr lang="en-US" altLang="zh-TW" sz="2400" smtClean="0">
                <a:ea typeface="標楷體" panose="03000509000000000000" pitchFamily="65" charset="-120"/>
              </a:rPr>
              <a:t> </a:t>
            </a:r>
            <a:r>
              <a:rPr lang="zh-TW" altLang="en-US" sz="2400" smtClean="0">
                <a:ea typeface="標楷體" panose="03000509000000000000" pitchFamily="65" charset="-120"/>
              </a:rPr>
              <a:t>二</a:t>
            </a:r>
            <a:r>
              <a:rPr lang="zh-TW" altLang="en-US" sz="2400" smtClean="0">
                <a:latin typeface="標楷體" panose="03000509000000000000" pitchFamily="65" charset="-120"/>
                <a:ea typeface="標楷體" panose="03000509000000000000" pitchFamily="65" charset="-120"/>
              </a:rPr>
              <a:t>、</a:t>
            </a:r>
            <a:r>
              <a:rPr lang="zh-TW" altLang="en-US" sz="2400" smtClean="0">
                <a:ea typeface="標楷體" panose="03000509000000000000" pitchFamily="65" charset="-120"/>
              </a:rPr>
              <a:t>轉學至縣內學校之公文範例及申請表</a:t>
            </a:r>
            <a:endParaRPr lang="en-US" altLang="zh-TW" sz="2400" smtClean="0">
              <a:ea typeface="標楷體" panose="03000509000000000000" pitchFamily="65" charset="-120"/>
            </a:endParaRPr>
          </a:p>
          <a:p>
            <a:pPr eaLnBrk="1" hangingPunct="1">
              <a:buFont typeface="Calibri" panose="020F0502020204030204" pitchFamily="34" charset="0"/>
              <a:buNone/>
            </a:pPr>
            <a:r>
              <a:rPr lang="zh-TW" altLang="en-US" sz="2400" smtClean="0">
                <a:ea typeface="標楷體" panose="03000509000000000000" pitchFamily="65" charset="-120"/>
              </a:rPr>
              <a:t>        </a:t>
            </a:r>
            <a:r>
              <a:rPr lang="en-US" altLang="zh-TW" sz="2400" smtClean="0">
                <a:ea typeface="標楷體" panose="03000509000000000000" pitchFamily="65" charset="-120"/>
              </a:rPr>
              <a:t>-</a:t>
            </a:r>
            <a:r>
              <a:rPr lang="zh-TW" altLang="en-US" sz="2400" smtClean="0">
                <a:latin typeface="Times New Roman" panose="02020603050405020304" pitchFamily="18" charset="0"/>
                <a:ea typeface="標楷體" panose="03000509000000000000" pitchFamily="65" charset="-120"/>
              </a:rPr>
              <a:t>學前階段請以申請表申請即可</a:t>
            </a:r>
            <a:endParaRPr lang="en-US" altLang="zh-TW" sz="2400" smtClean="0">
              <a:latin typeface="Times New Roman" panose="02020603050405020304" pitchFamily="18" charset="0"/>
              <a:ea typeface="標楷體" panose="03000509000000000000" pitchFamily="65" charset="-120"/>
            </a:endParaRPr>
          </a:p>
          <a:p>
            <a:pPr eaLnBrk="1" hangingPunct="1">
              <a:buFontTx/>
              <a:buNone/>
            </a:pPr>
            <a:endParaRPr lang="en-US" altLang="zh-TW" sz="2400" smtClean="0">
              <a:ea typeface="標楷體" panose="03000509000000000000" pitchFamily="65" charset="-120"/>
            </a:endParaRPr>
          </a:p>
          <a:p>
            <a:pPr eaLnBrk="1" hangingPunct="1">
              <a:buFontTx/>
              <a:buNone/>
            </a:pPr>
            <a:r>
              <a:rPr lang="en-US" altLang="zh-TW" sz="2400" smtClean="0">
                <a:ea typeface="標楷體" panose="03000509000000000000" pitchFamily="65" charset="-120"/>
              </a:rPr>
              <a:t> </a:t>
            </a:r>
            <a:r>
              <a:rPr lang="zh-TW" altLang="en-US" sz="2400" smtClean="0">
                <a:ea typeface="標楷體" panose="03000509000000000000" pitchFamily="65" charset="-120"/>
              </a:rPr>
              <a:t>三</a:t>
            </a:r>
            <a:r>
              <a:rPr lang="zh-TW" altLang="en-US" sz="2400" smtClean="0">
                <a:latin typeface="標楷體" panose="03000509000000000000" pitchFamily="65" charset="-120"/>
                <a:ea typeface="標楷體" panose="03000509000000000000" pitchFamily="65" charset="-120"/>
              </a:rPr>
              <a:t>、</a:t>
            </a:r>
            <a:r>
              <a:rPr lang="zh-TW" altLang="en-US" sz="2400" smtClean="0">
                <a:latin typeface="Times New Roman" panose="02020603050405020304" pitchFamily="18" charset="0"/>
                <a:ea typeface="標楷體" panose="03000509000000000000" pitchFamily="65" charset="-120"/>
              </a:rPr>
              <a:t>安置後未報到之公文範例</a:t>
            </a:r>
          </a:p>
        </p:txBody>
      </p:sp>
      <p:sp>
        <p:nvSpPr>
          <p:cNvPr id="13316"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F0547883-5A9C-4F29-8030-CA9A948BC333}" type="slidenum">
              <a:rPr lang="en-US" altLang="zh-TW"/>
              <a:pPr>
                <a:defRPr/>
              </a:pPr>
              <a:t>11</a:t>
            </a:fld>
            <a:endParaRPr lang="en-US" altLang="zh-TW"/>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參</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、常</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用公文</a:t>
            </a:r>
            <a:endParaRPr lang="zh-TW" altLang="en-US" b="1" smtClean="0">
              <a:solidFill>
                <a:schemeClr val="tx1">
                  <a:lumMod val="75000"/>
                  <a:lumOff val="25000"/>
                </a:schemeClr>
              </a:solidFill>
              <a:ea typeface="標楷體" panose="03000509000000000000" pitchFamily="65" charset="-120"/>
            </a:endParaRPr>
          </a:p>
        </p:txBody>
      </p:sp>
      <p:sp>
        <p:nvSpPr>
          <p:cNvPr id="14339" name="Rectangle 3"/>
          <p:cNvSpPr>
            <a:spLocks noGrp="1" noChangeArrowheads="1"/>
          </p:cNvSpPr>
          <p:nvPr>
            <p:ph idx="1"/>
          </p:nvPr>
        </p:nvSpPr>
        <p:spPr>
          <a:xfrm>
            <a:off x="822324" y="1846263"/>
            <a:ext cx="8070155" cy="4022725"/>
          </a:xfrm>
        </p:spPr>
        <p:txBody>
          <a:bodyPr rtlCol="0">
            <a:normAutofit fontScale="92500" lnSpcReduction="1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zh-TW" altLang="en-US" dirty="0" smtClean="0">
                <a:solidFill>
                  <a:schemeClr val="tx1">
                    <a:lumMod val="75000"/>
                    <a:lumOff val="25000"/>
                  </a:schemeClr>
                </a:solidFill>
                <a:ea typeface="標楷體" panose="03000509000000000000" pitchFamily="65" charset="-120"/>
              </a:rPr>
              <a:t>一</a:t>
            </a:r>
            <a:r>
              <a:rPr lang="zh-TW" altLang="en-US"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dirty="0" smtClean="0">
                <a:solidFill>
                  <a:srgbClr val="3333FF"/>
                </a:solidFill>
                <a:ea typeface="標楷體" panose="03000509000000000000" pitchFamily="65" charset="-120"/>
              </a:rPr>
              <a:t>轉學至外縣</a:t>
            </a:r>
            <a:r>
              <a:rPr lang="zh-TW" altLang="en-US" dirty="0" smtClean="0">
                <a:solidFill>
                  <a:srgbClr val="3333FF"/>
                </a:solidFill>
                <a:ea typeface="標楷體" panose="03000509000000000000" pitchFamily="65" charset="-120"/>
              </a:rPr>
              <a:t>市</a:t>
            </a:r>
            <a:endParaRPr lang="en-US" altLang="zh-TW" dirty="0" smtClean="0">
              <a:solidFill>
                <a:schemeClr val="tx1">
                  <a:lumMod val="75000"/>
                  <a:lumOff val="25000"/>
                </a:schemeClr>
              </a:solidFill>
              <a:ea typeface="標楷體" panose="03000509000000000000" pitchFamily="65" charset="-120"/>
            </a:endParaRPr>
          </a:p>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=&gt;</a:t>
            </a:r>
            <a:r>
              <a:rPr lang="zh-TW" altLang="en-US" sz="2800" dirty="0" smtClean="0">
                <a:solidFill>
                  <a:srgbClr val="3333FF"/>
                </a:solidFill>
                <a:ea typeface="標楷體" panose="03000509000000000000" pitchFamily="65" charset="-120"/>
              </a:rPr>
              <a:t>正本</a:t>
            </a:r>
            <a:r>
              <a:rPr lang="en-US" altLang="zh-TW" sz="2800" dirty="0" smtClean="0">
                <a:solidFill>
                  <a:schemeClr val="tx1">
                    <a:lumMod val="75000"/>
                    <a:lumOff val="25000"/>
                  </a:schemeClr>
                </a:solidFill>
                <a:ea typeface="標楷體" panose="03000509000000000000" pitchFamily="65" charset="-120"/>
              </a:rPr>
              <a:t>:</a:t>
            </a:r>
            <a:r>
              <a:rPr lang="zh-TW" altLang="en-US" sz="2800" u="sng" dirty="0" smtClean="0">
                <a:solidFill>
                  <a:srgbClr val="3333FF"/>
                </a:solidFill>
                <a:ea typeface="標楷體" panose="03000509000000000000" pitchFamily="65" charset="-120"/>
              </a:rPr>
              <a:t>屏東縣政府</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副本</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外縣市</a:t>
            </a:r>
            <a:r>
              <a:rPr lang="zh-TW" altLang="en-US" sz="2800" dirty="0" smtClean="0">
                <a:solidFill>
                  <a:schemeClr val="tx1">
                    <a:lumMod val="75000"/>
                    <a:lumOff val="25000"/>
                  </a:schemeClr>
                </a:solidFill>
                <a:ea typeface="標楷體" panose="03000509000000000000" pitchFamily="65" charset="-120"/>
              </a:rPr>
              <a:t>學校</a:t>
            </a:r>
            <a:endParaRPr lang="en-US" altLang="zh-TW" sz="2800" dirty="0" smtClean="0">
              <a:solidFill>
                <a:schemeClr val="tx1">
                  <a:lumMod val="75000"/>
                  <a:lumOff val="25000"/>
                </a:schemeClr>
              </a:solidFill>
              <a:ea typeface="標楷體" panose="03000509000000000000" pitchFamily="65" charset="-120"/>
            </a:endParaRPr>
          </a:p>
          <a:p>
            <a:pPr marL="91440" indent="-91440" eaLnBrk="1" fontAlgn="auto" hangingPunct="1">
              <a:buFont typeface="Calibri" panose="020F0502020204030204" pitchFamily="34" charset="0"/>
              <a:buNone/>
              <a:defRPr/>
            </a:pPr>
            <a:r>
              <a:rPr lang="en-US" altLang="zh-TW" sz="2800" dirty="0" smtClean="0">
                <a:solidFill>
                  <a:schemeClr val="tx1">
                    <a:lumMod val="75000"/>
                    <a:lumOff val="25000"/>
                  </a:schemeClr>
                </a:solidFill>
                <a:ea typeface="標楷體" panose="03000509000000000000" pitchFamily="65" charset="-120"/>
              </a:rPr>
              <a:t>  </a:t>
            </a:r>
            <a:r>
              <a:rPr lang="zh-TW" altLang="en-US" dirty="0" smtClean="0">
                <a:solidFill>
                  <a:schemeClr val="tx1">
                    <a:lumMod val="75000"/>
                    <a:lumOff val="25000"/>
                  </a:schemeClr>
                </a:solidFill>
                <a:ea typeface="標楷體" panose="03000509000000000000" pitchFamily="65" charset="-120"/>
              </a:rPr>
              <a:t>二</a:t>
            </a:r>
            <a:r>
              <a:rPr lang="zh-TW" altLang="en-US"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dirty="0" smtClean="0">
                <a:solidFill>
                  <a:srgbClr val="FF0000"/>
                </a:solidFill>
                <a:ea typeface="標楷體" panose="03000509000000000000" pitchFamily="65" charset="-120"/>
              </a:rPr>
              <a:t>轉學至縣內</a:t>
            </a:r>
            <a:r>
              <a:rPr lang="zh-TW" altLang="en-US" dirty="0" smtClean="0">
                <a:solidFill>
                  <a:srgbClr val="FF0000"/>
                </a:solidFill>
                <a:ea typeface="標楷體" panose="03000509000000000000" pitchFamily="65" charset="-120"/>
              </a:rPr>
              <a:t>學校，</a:t>
            </a:r>
            <a:r>
              <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rPr>
              <a:t>學</a:t>
            </a:r>
            <a:r>
              <a:rPr lang="zh-TW" altLang="en-US" dirty="0">
                <a:solidFill>
                  <a:schemeClr val="tx1">
                    <a:lumMod val="75000"/>
                    <a:lumOff val="25000"/>
                  </a:schemeClr>
                </a:solidFill>
                <a:latin typeface="Times New Roman" panose="02020603050405020304" pitchFamily="18" charset="0"/>
                <a:ea typeface="標楷體" panose="03000509000000000000" pitchFamily="65" charset="-120"/>
              </a:rPr>
              <a:t>前</a:t>
            </a:r>
            <a:r>
              <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rPr>
              <a:t>階段以</a:t>
            </a:r>
            <a:r>
              <a:rPr lang="zh-TW" altLang="en-US" dirty="0">
                <a:solidFill>
                  <a:schemeClr val="tx1">
                    <a:lumMod val="75000"/>
                    <a:lumOff val="25000"/>
                  </a:schemeClr>
                </a:solidFill>
                <a:latin typeface="Times New Roman" panose="02020603050405020304" pitchFamily="18" charset="0"/>
                <a:ea typeface="標楷體" panose="03000509000000000000" pitchFamily="65" charset="-120"/>
              </a:rPr>
              <a:t>申請表申請</a:t>
            </a:r>
            <a:r>
              <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rPr>
              <a:t>即可</a:t>
            </a:r>
            <a:endParaRPr lang="en-US" altLang="zh-TW" sz="2800" dirty="0">
              <a:solidFill>
                <a:schemeClr val="tx1">
                  <a:lumMod val="75000"/>
                  <a:lumOff val="25000"/>
                </a:schemeClr>
              </a:solidFill>
              <a:ea typeface="標楷體" panose="03000509000000000000" pitchFamily="65" charset="-120"/>
            </a:endParaRPr>
          </a:p>
          <a:p>
            <a:pPr marL="91440" indent="-91440" eaLnBrk="1" fontAlgn="auto" hangingPunct="1">
              <a:buFont typeface="Calibri" panose="020F0502020204030204" pitchFamily="34" charset="0"/>
              <a:buNone/>
              <a:defRPr/>
            </a:pPr>
            <a:r>
              <a:rPr lang="zh-TW" altLang="en-US" sz="2800" dirty="0" smtClean="0">
                <a:solidFill>
                  <a:schemeClr val="tx1">
                    <a:lumMod val="75000"/>
                    <a:lumOff val="25000"/>
                  </a:schemeClr>
                </a:solidFill>
                <a:ea typeface="標楷體" panose="03000509000000000000" pitchFamily="65" charset="-120"/>
              </a:rPr>
              <a:t>  </a:t>
            </a:r>
            <a:r>
              <a:rPr lang="zh-TW" altLang="en-US" dirty="0" smtClean="0">
                <a:solidFill>
                  <a:schemeClr val="tx1">
                    <a:lumMod val="75000"/>
                    <a:lumOff val="25000"/>
                  </a:schemeClr>
                </a:solidFill>
                <a:ea typeface="標楷體" panose="03000509000000000000" pitchFamily="65" charset="-120"/>
              </a:rPr>
              <a:t>三</a:t>
            </a:r>
            <a:r>
              <a:rPr lang="zh-TW" altLang="en-US"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rPr>
              <a:t>安置後</a:t>
            </a:r>
            <a:r>
              <a:rPr lang="zh-TW" altLang="en-US" dirty="0" smtClean="0">
                <a:solidFill>
                  <a:srgbClr val="3333FF"/>
                </a:solidFill>
                <a:latin typeface="Times New Roman" panose="02020603050405020304" pitchFamily="18" charset="0"/>
                <a:ea typeface="標楷體" panose="03000509000000000000" pitchFamily="65" charset="-120"/>
              </a:rPr>
              <a:t>未</a:t>
            </a:r>
            <a:r>
              <a:rPr lang="zh-TW" altLang="en-US" dirty="0" smtClean="0">
                <a:solidFill>
                  <a:srgbClr val="3333FF"/>
                </a:solidFill>
                <a:latin typeface="Times New Roman" panose="02020603050405020304" pitchFamily="18" charset="0"/>
                <a:ea typeface="標楷體" panose="03000509000000000000" pitchFamily="65" charset="-120"/>
              </a:rPr>
              <a:t>報到</a:t>
            </a: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=&gt;</a:t>
            </a:r>
            <a:r>
              <a:rPr lang="zh-TW" altLang="en-US" sz="2800" dirty="0" smtClean="0">
                <a:solidFill>
                  <a:srgbClr val="FF0000"/>
                </a:solidFill>
                <a:ea typeface="標楷體" panose="03000509000000000000" pitchFamily="65" charset="-120"/>
              </a:rPr>
              <a:t>正本</a:t>
            </a:r>
            <a:r>
              <a:rPr lang="en-US" altLang="zh-TW" sz="2800" dirty="0" smtClean="0">
                <a:solidFill>
                  <a:srgbClr val="FF0000"/>
                </a:solidFill>
                <a:ea typeface="標楷體" panose="03000509000000000000" pitchFamily="65" charset="-120"/>
              </a:rPr>
              <a:t>:</a:t>
            </a:r>
            <a:r>
              <a:rPr lang="zh-TW" altLang="en-US" sz="2800" dirty="0" smtClean="0">
                <a:solidFill>
                  <a:srgbClr val="FF0000"/>
                </a:solidFill>
                <a:ea typeface="標楷體" panose="03000509000000000000" pitchFamily="65" charset="-120"/>
              </a:rPr>
              <a:t>本縣其他學校</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副本</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屏東縣</a:t>
            </a:r>
            <a:r>
              <a:rPr lang="zh-TW" altLang="en-US" sz="2800" dirty="0" smtClean="0">
                <a:solidFill>
                  <a:schemeClr val="tx1">
                    <a:lumMod val="75000"/>
                    <a:lumOff val="25000"/>
                  </a:schemeClr>
                </a:solidFill>
                <a:ea typeface="標楷體" panose="03000509000000000000" pitchFamily="65" charset="-120"/>
              </a:rPr>
              <a:t>政府</a:t>
            </a:r>
            <a:endParaRPr lang="en-US" altLang="zh-TW" sz="2800" dirty="0" smtClean="0">
              <a:solidFill>
                <a:schemeClr val="tx1">
                  <a:lumMod val="75000"/>
                  <a:lumOff val="25000"/>
                </a:schemeClr>
              </a:solidFill>
              <a:ea typeface="標楷體" panose="03000509000000000000" pitchFamily="65" charset="-120"/>
            </a:endParaRPr>
          </a:p>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=&gt;</a:t>
            </a:r>
            <a:r>
              <a:rPr lang="zh-TW" altLang="en-US" sz="2800" dirty="0" smtClean="0">
                <a:solidFill>
                  <a:schemeClr val="tx1">
                    <a:lumMod val="75000"/>
                    <a:lumOff val="25000"/>
                  </a:schemeClr>
                </a:solidFill>
                <a:ea typeface="標楷體" panose="03000509000000000000" pitchFamily="65" charset="-120"/>
              </a:rPr>
              <a:t>請務必檢附</a:t>
            </a:r>
            <a:endParaRPr lang="en-US" altLang="zh-TW" sz="2800" dirty="0" smtClean="0">
              <a:solidFill>
                <a:schemeClr val="tx1">
                  <a:lumMod val="75000"/>
                  <a:lumOff val="25000"/>
                </a:schemeClr>
              </a:solidFill>
              <a:ea typeface="標楷體" panose="03000509000000000000" pitchFamily="65" charset="-120"/>
            </a:endParaRPr>
          </a:p>
          <a:p>
            <a:pPr marL="91440" indent="-91440" eaLnBrk="1" fontAlgn="auto" hangingPunct="1">
              <a:buFontTx/>
              <a:buNone/>
              <a:defRPr/>
            </a:pPr>
            <a:r>
              <a:rPr lang="zh-TW" altLang="en-US" sz="2800" dirty="0" smtClean="0">
                <a:solidFill>
                  <a:srgbClr val="FF0000"/>
                </a:solidFill>
                <a:ea typeface="標楷體" panose="03000509000000000000" pitchFamily="65" charset="-120"/>
              </a:rPr>
              <a:t>    </a:t>
            </a:r>
            <a:r>
              <a:rPr lang="zh-TW" altLang="zh-TW" sz="2800" dirty="0" smtClean="0">
                <a:solidFill>
                  <a:srgbClr val="FF0000"/>
                </a:solidFill>
                <a:ea typeface="標楷體" panose="03000509000000000000" pitchFamily="65" charset="-120"/>
              </a:rPr>
              <a:t>屏東縣</a:t>
            </a:r>
            <a:r>
              <a:rPr lang="zh-TW" altLang="zh-TW" sz="2800" dirty="0">
                <a:solidFill>
                  <a:srgbClr val="FF0000"/>
                </a:solidFill>
                <a:ea typeface="標楷體" panose="03000509000000000000" pitchFamily="65" charset="-120"/>
              </a:rPr>
              <a:t>高國中小及學前特殊教育學生重新安置檢核表</a:t>
            </a:r>
            <a:endParaRPr lang="en-US" altLang="zh-TW" sz="2400" dirty="0">
              <a:solidFill>
                <a:srgbClr val="FF0000"/>
              </a:solidFill>
              <a:ea typeface="標楷體" panose="03000509000000000000" pitchFamily="65" charset="-120"/>
            </a:endParaRPr>
          </a:p>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endParaRPr lang="zh-TW" altLang="en-US" sz="2800"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14340"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D5E467E5-2D96-40B8-9911-8F3CA16BF07F}" type="slidenum">
              <a:rPr lang="en-US" altLang="zh-TW"/>
              <a:pPr>
                <a:defRPr/>
              </a:pPr>
              <a:t>12</a:t>
            </a:fld>
            <a:endParaRPr lang="en-US" altLang="zh-TW"/>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肆、</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重要事項宣導</a:t>
            </a:r>
            <a:endParaRPr lang="zh-TW" altLang="en-US" b="1" smtClean="0">
              <a:solidFill>
                <a:schemeClr val="tx1">
                  <a:lumMod val="75000"/>
                  <a:lumOff val="25000"/>
                </a:schemeClr>
              </a:solidFill>
              <a:ea typeface="標楷體" panose="03000509000000000000" pitchFamily="65" charset="-120"/>
            </a:endParaRPr>
          </a:p>
        </p:txBody>
      </p:sp>
      <p:sp>
        <p:nvSpPr>
          <p:cNvPr id="33795" name="Rectangle 3"/>
          <p:cNvSpPr>
            <a:spLocks noGrp="1" noChangeArrowheads="1"/>
          </p:cNvSpPr>
          <p:nvPr>
            <p:ph idx="1"/>
          </p:nvPr>
        </p:nvSpPr>
        <p:spPr/>
        <p:txBody>
          <a:bodyPr/>
          <a:lstStyle/>
          <a:p>
            <a:pPr eaLnBrk="1" hangingPunct="1">
              <a:buFontTx/>
              <a:buNone/>
            </a:pPr>
            <a:r>
              <a:rPr lang="zh-TW" altLang="en-US" sz="2600" smtClean="0">
                <a:latin typeface="標楷體" panose="03000509000000000000" pitchFamily="65" charset="-120"/>
                <a:ea typeface="標楷體" panose="03000509000000000000" pitchFamily="65" charset="-120"/>
              </a:rPr>
              <a:t> 一、</a:t>
            </a:r>
            <a:r>
              <a:rPr lang="en-US" altLang="zh-TW" sz="2600" smtClean="0"/>
              <a:t> </a:t>
            </a:r>
            <a:r>
              <a:rPr lang="en-US" altLang="zh-TW" sz="2600" smtClean="0">
                <a:latin typeface="標楷體" panose="03000509000000000000" pitchFamily="65" charset="-120"/>
                <a:ea typeface="標楷體" panose="03000509000000000000" pitchFamily="65" charset="-120"/>
              </a:rPr>
              <a:t>111</a:t>
            </a:r>
            <a:r>
              <a:rPr lang="zh-TW" altLang="en-US" sz="2600" smtClean="0">
                <a:latin typeface="標楷體" panose="03000509000000000000" pitchFamily="65" charset="-120"/>
                <a:ea typeface="標楷體" panose="03000509000000000000" pitchFamily="65" charset="-120"/>
              </a:rPr>
              <a:t>學度起</a:t>
            </a:r>
            <a:r>
              <a:rPr lang="zh-TW" altLang="en-US" sz="2600" smtClean="0">
                <a:solidFill>
                  <a:srgbClr val="FF0000"/>
                </a:solidFill>
                <a:latin typeface="標楷體" panose="03000509000000000000" pitchFamily="65" charset="-120"/>
                <a:ea typeface="標楷體" panose="03000509000000000000" pitchFamily="65" charset="-120"/>
              </a:rPr>
              <a:t>免附</a:t>
            </a:r>
            <a:r>
              <a:rPr lang="zh-TW" altLang="en-US" sz="2600" smtClean="0">
                <a:latin typeface="標楷體" panose="03000509000000000000" pitchFamily="65" charset="-120"/>
                <a:ea typeface="標楷體" panose="03000509000000000000" pitchFamily="65" charset="-120"/>
              </a:rPr>
              <a:t>放棄特教身份之</a:t>
            </a:r>
            <a:r>
              <a:rPr lang="zh-TW" altLang="en-US" sz="2600" smtClean="0">
                <a:solidFill>
                  <a:srgbClr val="FF0000"/>
                </a:solidFill>
                <a:latin typeface="標楷體" panose="03000509000000000000" pitchFamily="65" charset="-120"/>
                <a:ea typeface="標楷體" panose="03000509000000000000" pitchFamily="65" charset="-120"/>
              </a:rPr>
              <a:t>公文</a:t>
            </a:r>
            <a:endParaRPr lang="en-US" altLang="zh-TW" sz="2600" smtClean="0">
              <a:solidFill>
                <a:srgbClr val="FF0000"/>
              </a:solidFill>
              <a:latin typeface="標楷體" panose="03000509000000000000" pitchFamily="65" charset="-120"/>
              <a:ea typeface="標楷體" panose="03000509000000000000" pitchFamily="65" charset="-120"/>
            </a:endParaRPr>
          </a:p>
          <a:p>
            <a:pPr eaLnBrk="1" hangingPunct="1">
              <a:buFontTx/>
              <a:buNone/>
            </a:pPr>
            <a:r>
              <a:rPr lang="zh-TW" altLang="en-US" sz="2800" smtClean="0">
                <a:latin typeface="標楷體" panose="03000509000000000000" pitchFamily="65" charset="-120"/>
                <a:ea typeface="標楷體" panose="03000509000000000000" pitchFamily="65" charset="-120"/>
              </a:rPr>
              <a:t>  </a:t>
            </a:r>
            <a:r>
              <a:rPr lang="zh-TW" altLang="en-US" sz="2200" smtClean="0">
                <a:latin typeface="標楷體" panose="03000509000000000000" pitchFamily="65" charset="-120"/>
                <a:ea typeface="標楷體" panose="03000509000000000000" pitchFamily="65" charset="-120"/>
              </a:rPr>
              <a:t>為減少各校處理學生放棄特教身份之疑義，已於</a:t>
            </a:r>
            <a:r>
              <a:rPr lang="en-US" altLang="zh-TW" sz="2200" smtClean="0">
                <a:latin typeface="標楷體" panose="03000509000000000000" pitchFamily="65" charset="-120"/>
                <a:ea typeface="標楷體" panose="03000509000000000000" pitchFamily="65" charset="-120"/>
              </a:rPr>
              <a:t>111</a:t>
            </a:r>
            <a:r>
              <a:rPr lang="zh-TW" altLang="en-US" sz="2200" smtClean="0">
                <a:latin typeface="標楷體" panose="03000509000000000000" pitchFamily="65" charset="-120"/>
                <a:ea typeface="標楷體" panose="03000509000000000000" pitchFamily="65" charset="-120"/>
              </a:rPr>
              <a:t>學度起得免附公文，各校</a:t>
            </a:r>
            <a:r>
              <a:rPr lang="zh-TW" altLang="en-US" sz="2200" smtClean="0">
                <a:solidFill>
                  <a:srgbClr val="FF0000"/>
                </a:solidFill>
                <a:latin typeface="標楷體" panose="03000509000000000000" pitchFamily="65" charset="-120"/>
                <a:ea typeface="標楷體" panose="03000509000000000000" pitchFamily="65" charset="-120"/>
              </a:rPr>
              <a:t>仍須</a:t>
            </a:r>
            <a:r>
              <a:rPr lang="zh-TW" altLang="en-US" sz="2200" smtClean="0">
                <a:latin typeface="標楷體" panose="03000509000000000000" pitchFamily="65" charset="-120"/>
                <a:ea typeface="標楷體" panose="03000509000000000000" pitchFamily="65" charset="-120"/>
              </a:rPr>
              <a:t>依本府所定期程參與鑑定安置會議，並</a:t>
            </a:r>
            <a:r>
              <a:rPr lang="zh-TW" altLang="en-US" sz="2200" smtClean="0">
                <a:solidFill>
                  <a:srgbClr val="FF0000"/>
                </a:solidFill>
                <a:latin typeface="標楷體" panose="03000509000000000000" pitchFamily="65" charset="-120"/>
                <a:ea typeface="標楷體" panose="03000509000000000000" pitchFamily="65" charset="-120"/>
              </a:rPr>
              <a:t>於特教通報網</a:t>
            </a:r>
            <a:r>
              <a:rPr lang="zh-TW" altLang="en-US" sz="2200" smtClean="0">
                <a:latin typeface="標楷體" panose="03000509000000000000" pitchFamily="65" charset="-120"/>
                <a:ea typeface="標楷體" panose="03000509000000000000" pitchFamily="65" charset="-120"/>
              </a:rPr>
              <a:t>「</a:t>
            </a:r>
            <a:r>
              <a:rPr lang="zh-TW" altLang="en-US" sz="2200" smtClean="0">
                <a:solidFill>
                  <a:srgbClr val="FF0000"/>
                </a:solidFill>
                <a:latin typeface="標楷體" panose="03000509000000000000" pitchFamily="65" charset="-120"/>
                <a:ea typeface="標楷體" panose="03000509000000000000" pitchFamily="65" charset="-120"/>
              </a:rPr>
              <a:t>提報</a:t>
            </a:r>
            <a:r>
              <a:rPr lang="zh-TW" altLang="en-US" sz="2200" smtClean="0">
                <a:latin typeface="標楷體" panose="03000509000000000000" pitchFamily="65" charset="-120"/>
                <a:ea typeface="標楷體" panose="03000509000000000000" pitchFamily="65" charset="-120"/>
              </a:rPr>
              <a:t>」鑑定安置及「</a:t>
            </a:r>
            <a:r>
              <a:rPr lang="zh-TW" altLang="en-US" sz="2200" smtClean="0">
                <a:solidFill>
                  <a:srgbClr val="FF0000"/>
                </a:solidFill>
                <a:latin typeface="標楷體" panose="03000509000000000000" pitchFamily="65" charset="-120"/>
                <a:ea typeface="標楷體" panose="03000509000000000000" pitchFamily="65" charset="-120"/>
              </a:rPr>
              <a:t>接收</a:t>
            </a:r>
            <a:r>
              <a:rPr lang="zh-TW" altLang="en-US" sz="2200" smtClean="0">
                <a:latin typeface="標楷體" panose="03000509000000000000" pitchFamily="65" charset="-120"/>
                <a:ea typeface="標楷體" panose="03000509000000000000" pitchFamily="65" charset="-120"/>
              </a:rPr>
              <a:t>」結果</a:t>
            </a:r>
            <a:r>
              <a:rPr lang="zh-TW" altLang="zh-TW" sz="2200" smtClean="0">
                <a:latin typeface="標楷體" panose="03000509000000000000" pitchFamily="65" charset="-120"/>
                <a:ea typeface="標楷體" panose="03000509000000000000" pitchFamily="65" charset="-120"/>
              </a:rPr>
              <a:t>。</a:t>
            </a:r>
            <a:endParaRPr lang="en-US" altLang="zh-TW" sz="2200" smtClean="0">
              <a:latin typeface="標楷體" panose="03000509000000000000" pitchFamily="65" charset="-120"/>
              <a:ea typeface="標楷體" panose="03000509000000000000" pitchFamily="65" charset="-120"/>
            </a:endParaRPr>
          </a:p>
          <a:p>
            <a:pPr eaLnBrk="1" hangingPunct="1">
              <a:buFontTx/>
              <a:buNone/>
            </a:pPr>
            <a:endParaRPr lang="en-US" altLang="zh-TW" sz="2200" smtClean="0">
              <a:latin typeface="標楷體" panose="03000509000000000000" pitchFamily="65" charset="-120"/>
              <a:ea typeface="標楷體" panose="03000509000000000000" pitchFamily="65" charset="-120"/>
            </a:endParaRPr>
          </a:p>
          <a:p>
            <a:pPr eaLnBrk="1" hangingPunct="1">
              <a:buFontTx/>
              <a:buNone/>
            </a:pPr>
            <a:r>
              <a:rPr lang="zh-TW" altLang="en-US" sz="2200" smtClean="0">
                <a:latin typeface="標楷體" panose="03000509000000000000" pitchFamily="65" charset="-120"/>
                <a:ea typeface="標楷體" panose="03000509000000000000" pitchFamily="65" charset="-120"/>
              </a:rPr>
              <a:t>*註</a:t>
            </a:r>
            <a:r>
              <a:rPr lang="en-US" altLang="zh-TW" sz="2200" smtClean="0">
                <a:latin typeface="標楷體" panose="03000509000000000000" pitchFamily="65" charset="-120"/>
                <a:ea typeface="標楷體" panose="03000509000000000000" pitchFamily="65" charset="-120"/>
              </a:rPr>
              <a:t>:</a:t>
            </a:r>
            <a:r>
              <a:rPr lang="zh-TW" altLang="en-US" sz="2200" smtClean="0">
                <a:latin typeface="標楷體" panose="03000509000000000000" pitchFamily="65" charset="-120"/>
                <a:ea typeface="標楷體" panose="03000509000000000000" pitchFamily="65" charset="-120"/>
              </a:rPr>
              <a:t>接收後</a:t>
            </a:r>
            <a:r>
              <a:rPr lang="en-US" altLang="zh-TW" sz="2200" smtClean="0">
                <a:latin typeface="標楷體" panose="03000509000000000000" pitchFamily="65" charset="-120"/>
                <a:ea typeface="標楷體" panose="03000509000000000000" pitchFamily="65" charset="-120"/>
              </a:rPr>
              <a:t>,</a:t>
            </a:r>
            <a:r>
              <a:rPr lang="zh-TW" altLang="en-US" sz="2200" smtClean="0">
                <a:latin typeface="標楷體" panose="03000509000000000000" pitchFamily="65" charset="-120"/>
                <a:ea typeface="標楷體" panose="03000509000000000000" pitchFamily="65" charset="-120"/>
              </a:rPr>
              <a:t>特通網上之學生資料將封存</a:t>
            </a:r>
            <a:r>
              <a:rPr lang="en-US" altLang="zh-TW" sz="2200" smtClean="0">
                <a:latin typeface="標楷體" panose="03000509000000000000" pitchFamily="65" charset="-120"/>
                <a:ea typeface="標楷體" panose="03000509000000000000" pitchFamily="65" charset="-120"/>
              </a:rPr>
              <a:t>,</a:t>
            </a:r>
            <a:r>
              <a:rPr lang="zh-TW" altLang="en-US" sz="2200" smtClean="0">
                <a:latin typeface="標楷體" panose="03000509000000000000" pitchFamily="65" charset="-120"/>
                <a:ea typeface="標楷體" panose="03000509000000000000" pitchFamily="65" charset="-120"/>
              </a:rPr>
              <a:t>不再顯示於</a:t>
            </a:r>
            <a:r>
              <a:rPr lang="en-US" altLang="zh-TW" sz="2200" smtClean="0">
                <a:latin typeface="標楷體" panose="03000509000000000000" pitchFamily="65" charset="-120"/>
                <a:ea typeface="標楷體" panose="03000509000000000000" pitchFamily="65" charset="-120"/>
              </a:rPr>
              <a:t>”</a:t>
            </a:r>
            <a:r>
              <a:rPr lang="zh-TW" altLang="en-US" sz="2200" smtClean="0">
                <a:latin typeface="標楷體" panose="03000509000000000000" pitchFamily="65" charset="-120"/>
                <a:ea typeface="標楷體" panose="03000509000000000000" pitchFamily="65" charset="-120"/>
              </a:rPr>
              <a:t>確定個案欄位</a:t>
            </a:r>
            <a:r>
              <a:rPr lang="en-US" altLang="zh-TW" sz="2200" smtClean="0">
                <a:latin typeface="標楷體" panose="03000509000000000000" pitchFamily="65" charset="-120"/>
                <a:ea typeface="標楷體" panose="03000509000000000000" pitchFamily="65" charset="-120"/>
              </a:rPr>
              <a:t>”</a:t>
            </a:r>
          </a:p>
          <a:p>
            <a:pPr eaLnBrk="1" hangingPunct="1">
              <a:buFontTx/>
              <a:buNone/>
            </a:pPr>
            <a:endParaRPr lang="en-US" altLang="zh-TW" sz="2800" smtClean="0">
              <a:latin typeface="標楷體" panose="03000509000000000000" pitchFamily="65" charset="-120"/>
              <a:ea typeface="標楷體" panose="03000509000000000000" pitchFamily="65" charset="-120"/>
            </a:endParaRPr>
          </a:p>
          <a:p>
            <a:pPr eaLnBrk="1" hangingPunct="1">
              <a:buFontTx/>
              <a:buNone/>
            </a:pPr>
            <a:r>
              <a:rPr lang="en-US" altLang="zh-TW" sz="2800" smtClean="0">
                <a:ea typeface="標楷體" panose="03000509000000000000" pitchFamily="65" charset="-120"/>
              </a:rPr>
              <a:t>  </a:t>
            </a:r>
            <a:endParaRPr lang="zh-TW" altLang="en-US" sz="2800" smtClean="0">
              <a:latin typeface="Times New Roman" panose="02020603050405020304" pitchFamily="18" charset="0"/>
              <a:ea typeface="標楷體" panose="03000509000000000000" pitchFamily="65" charset="-120"/>
            </a:endParaRPr>
          </a:p>
        </p:txBody>
      </p:sp>
      <p:sp>
        <p:nvSpPr>
          <p:cNvPr id="15364"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F7CF1560-563F-4CDE-8FA1-69A04F79A4BD}" type="slidenum">
              <a:rPr lang="en-US" altLang="zh-TW"/>
              <a:pPr>
                <a:defRPr/>
              </a:pPr>
              <a:t>13</a:t>
            </a:fld>
            <a:endParaRPr lang="en-US" altLang="zh-TW"/>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TW" altLang="en-US" b="1" dirty="0" smtClean="0">
                <a:solidFill>
                  <a:schemeClr val="tx1">
                    <a:lumMod val="75000"/>
                    <a:lumOff val="25000"/>
                  </a:schemeClr>
                </a:solidFill>
                <a:latin typeface="標楷體" panose="03000509000000000000" pitchFamily="65" charset="-120"/>
                <a:ea typeface="標楷體" panose="03000509000000000000" pitchFamily="65" charset="-120"/>
              </a:rPr>
              <a:t>肆、</a:t>
            </a: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重要事項宣導</a:t>
            </a:r>
            <a:endParaRPr lang="zh-TW" altLang="en-US" b="1" dirty="0" smtClean="0">
              <a:solidFill>
                <a:schemeClr val="tx1">
                  <a:lumMod val="75000"/>
                  <a:lumOff val="25000"/>
                </a:schemeClr>
              </a:solidFill>
              <a:ea typeface="標楷體" panose="03000509000000000000" pitchFamily="65" charset="-120"/>
            </a:endParaRPr>
          </a:p>
        </p:txBody>
      </p:sp>
      <p:sp>
        <p:nvSpPr>
          <p:cNvPr id="35843" name="Rectangle 3"/>
          <p:cNvSpPr>
            <a:spLocks noGrp="1" noChangeArrowheads="1"/>
          </p:cNvSpPr>
          <p:nvPr>
            <p:ph idx="1"/>
          </p:nvPr>
        </p:nvSpPr>
        <p:spPr/>
        <p:txBody>
          <a:bodyPr/>
          <a:lstStyle/>
          <a:p>
            <a:pPr eaLnBrk="1" hangingPunct="1">
              <a:buFontTx/>
              <a:buNone/>
            </a:pPr>
            <a:r>
              <a:rPr lang="zh-TW" altLang="en-US" sz="2400" smtClean="0">
                <a:ea typeface="標楷體" panose="03000509000000000000" pitchFamily="65" charset="-120"/>
              </a:rPr>
              <a:t> </a:t>
            </a:r>
            <a:r>
              <a:rPr lang="zh-TW" altLang="en-US" sz="3200" smtClean="0">
                <a:ea typeface="標楷體" panose="03000509000000000000" pitchFamily="65" charset="-120"/>
              </a:rPr>
              <a:t>二</a:t>
            </a:r>
            <a:r>
              <a:rPr lang="zh-TW" altLang="en-US" sz="3200" smtClean="0">
                <a:latin typeface="標楷體" panose="03000509000000000000" pitchFamily="65" charset="-120"/>
                <a:ea typeface="標楷體" panose="03000509000000000000" pitchFamily="65" charset="-120"/>
              </a:rPr>
              <a:t>、</a:t>
            </a:r>
            <a:r>
              <a:rPr lang="en-US" altLang="zh-TW" sz="3200" smtClean="0"/>
              <a:t> </a:t>
            </a:r>
            <a:r>
              <a:rPr lang="en-US" altLang="zh-TW" sz="3200" smtClean="0">
                <a:latin typeface="標楷體" panose="03000509000000000000" pitchFamily="65" charset="-120"/>
                <a:ea typeface="標楷體" panose="03000509000000000000" pitchFamily="65" charset="-120"/>
              </a:rPr>
              <a:t>111</a:t>
            </a:r>
            <a:r>
              <a:rPr lang="zh-TW" altLang="zh-TW" sz="3200" smtClean="0">
                <a:latin typeface="標楷體" panose="03000509000000000000" pitchFamily="65" charset="-120"/>
                <a:ea typeface="標楷體" panose="03000509000000000000" pitchFamily="65" charset="-120"/>
              </a:rPr>
              <a:t>學年度</a:t>
            </a:r>
            <a:r>
              <a:rPr lang="zh-TW" altLang="en-US" sz="3200" smtClean="0">
                <a:latin typeface="標楷體" panose="03000509000000000000" pitchFamily="65" charset="-120"/>
                <a:ea typeface="標楷體" panose="03000509000000000000" pitchFamily="65" charset="-120"/>
              </a:rPr>
              <a:t>起</a:t>
            </a:r>
            <a:r>
              <a:rPr lang="zh-TW" altLang="en-US" sz="3200" smtClean="0">
                <a:solidFill>
                  <a:srgbClr val="FF0000"/>
                </a:solidFill>
                <a:latin typeface="標楷體" panose="03000509000000000000" pitchFamily="65" charset="-120"/>
                <a:ea typeface="標楷體" panose="03000509000000000000" pitchFamily="65" charset="-120"/>
              </a:rPr>
              <a:t>申請安置集中式</a:t>
            </a:r>
            <a:r>
              <a:rPr lang="zh-TW" altLang="en-US" sz="3200" smtClean="0">
                <a:latin typeface="標楷體" panose="03000509000000000000" pitchFamily="65" charset="-120"/>
                <a:ea typeface="標楷體" panose="03000509000000000000" pitchFamily="65" charset="-120"/>
              </a:rPr>
              <a:t>特教班者，需檢附學生</a:t>
            </a:r>
            <a:r>
              <a:rPr lang="zh-TW" altLang="en-US" sz="3200" smtClean="0">
                <a:solidFill>
                  <a:srgbClr val="FF0000"/>
                </a:solidFill>
                <a:latin typeface="標楷體" panose="03000509000000000000" pitchFamily="65" charset="-120"/>
                <a:ea typeface="標楷體" panose="03000509000000000000" pitchFamily="65" charset="-120"/>
              </a:rPr>
              <a:t>一年內戶籍</a:t>
            </a:r>
            <a:r>
              <a:rPr lang="zh-TW" altLang="en-US" sz="3200" smtClean="0">
                <a:latin typeface="標楷體" panose="03000509000000000000" pitchFamily="65" charset="-120"/>
                <a:ea typeface="標楷體" panose="03000509000000000000" pitchFamily="65" charset="-120"/>
              </a:rPr>
              <a:t>相關資料。</a:t>
            </a:r>
            <a:endParaRPr lang="en-US" altLang="zh-TW" sz="3200" smtClean="0">
              <a:solidFill>
                <a:srgbClr val="FF0000"/>
              </a:solidFill>
              <a:latin typeface="標楷體" panose="03000509000000000000" pitchFamily="65" charset="-120"/>
              <a:ea typeface="標楷體" panose="03000509000000000000" pitchFamily="65" charset="-120"/>
            </a:endParaRPr>
          </a:p>
          <a:p>
            <a:pPr eaLnBrk="1" hangingPunct="1">
              <a:buFontTx/>
              <a:buNone/>
            </a:pPr>
            <a:r>
              <a:rPr lang="zh-TW" altLang="en-US" sz="2400" smtClean="0">
                <a:ea typeface="標楷體" panose="03000509000000000000" pitchFamily="65" charset="-120"/>
              </a:rPr>
              <a:t> </a:t>
            </a:r>
            <a:r>
              <a:rPr lang="zh-TW" altLang="en-US" sz="2400" smtClean="0">
                <a:solidFill>
                  <a:srgbClr val="3333FF"/>
                </a:solidFill>
                <a:ea typeface="標楷體" panose="03000509000000000000" pitchFamily="65" charset="-120"/>
              </a:rPr>
              <a:t>  </a:t>
            </a:r>
            <a:endParaRPr lang="en-US" altLang="zh-TW" sz="2400" smtClean="0">
              <a:solidFill>
                <a:srgbClr val="3333FF"/>
              </a:solidFill>
              <a:ea typeface="標楷體" panose="03000509000000000000" pitchFamily="65" charset="-120"/>
            </a:endParaRPr>
          </a:p>
          <a:p>
            <a:pPr eaLnBrk="1" hangingPunct="1">
              <a:buFontTx/>
              <a:buNone/>
            </a:pPr>
            <a:r>
              <a:rPr lang="zh-TW" altLang="en-US" sz="2400" smtClean="0">
                <a:latin typeface="標楷體" panose="03000509000000000000" pitchFamily="65" charset="-120"/>
                <a:ea typeface="標楷體" panose="03000509000000000000" pitchFamily="65" charset="-120"/>
              </a:rPr>
              <a:t>  為協助特教學生就近入學及避免錯誤安置，</a:t>
            </a:r>
            <a:r>
              <a:rPr lang="en-US" altLang="zh-TW" sz="2400" smtClean="0">
                <a:latin typeface="標楷體" panose="03000509000000000000" pitchFamily="65" charset="-120"/>
                <a:ea typeface="標楷體" panose="03000509000000000000" pitchFamily="65" charset="-120"/>
              </a:rPr>
              <a:t>111</a:t>
            </a:r>
            <a:r>
              <a:rPr lang="zh-TW" altLang="en-US" sz="2400" smtClean="0">
                <a:latin typeface="標楷體" panose="03000509000000000000" pitchFamily="65" charset="-120"/>
                <a:ea typeface="標楷體" panose="03000509000000000000" pitchFamily="65" charset="-120"/>
              </a:rPr>
              <a:t>學年度起申請安置集中式特教班者，需檢附學生一年內戶籍相關資料。</a:t>
            </a:r>
          </a:p>
        </p:txBody>
      </p:sp>
      <p:sp>
        <p:nvSpPr>
          <p:cNvPr id="1638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3BEEB2F1-3E7D-4F3A-9B5C-B06C22B0BBCF}" type="slidenum">
              <a:rPr lang="en-US" altLang="zh-TW"/>
              <a:pPr>
                <a:defRPr/>
              </a:pPr>
              <a:t>14</a:t>
            </a:fld>
            <a:endParaRPr lang="en-US" altLang="zh-TW"/>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TW" altLang="en-US" b="1" dirty="0" smtClean="0">
                <a:solidFill>
                  <a:schemeClr val="tx1">
                    <a:lumMod val="75000"/>
                    <a:lumOff val="25000"/>
                  </a:schemeClr>
                </a:solidFill>
                <a:latin typeface="標楷體" panose="03000509000000000000" pitchFamily="65" charset="-120"/>
                <a:ea typeface="標楷體" panose="03000509000000000000" pitchFamily="65" charset="-120"/>
              </a:rPr>
              <a:t>肆、</a:t>
            </a: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重要事項宣導</a:t>
            </a:r>
            <a:endParaRPr lang="zh-TW" altLang="en-US" b="1" dirty="0" smtClean="0">
              <a:solidFill>
                <a:schemeClr val="tx1">
                  <a:lumMod val="75000"/>
                  <a:lumOff val="25000"/>
                </a:schemeClr>
              </a:solidFill>
              <a:ea typeface="標楷體" panose="03000509000000000000" pitchFamily="65" charset="-120"/>
            </a:endParaRPr>
          </a:p>
        </p:txBody>
      </p:sp>
      <p:sp>
        <p:nvSpPr>
          <p:cNvPr id="37891" name="Rectangle 3"/>
          <p:cNvSpPr>
            <a:spLocks noGrp="1" noChangeArrowheads="1"/>
          </p:cNvSpPr>
          <p:nvPr>
            <p:ph idx="1"/>
          </p:nvPr>
        </p:nvSpPr>
        <p:spPr/>
        <p:txBody>
          <a:bodyPr/>
          <a:lstStyle/>
          <a:p>
            <a:pPr eaLnBrk="1" hangingPunct="1">
              <a:buFont typeface="Calibri" panose="020F0502020204030204" pitchFamily="34" charset="0"/>
              <a:buNone/>
            </a:pPr>
            <a:r>
              <a:rPr lang="zh-TW" altLang="en-US" sz="2800" smtClean="0">
                <a:ea typeface="標楷體" panose="03000509000000000000" pitchFamily="65" charset="-120"/>
              </a:rPr>
              <a:t> 三</a:t>
            </a:r>
            <a:r>
              <a:rPr lang="zh-TW" altLang="en-US" sz="2800" smtClean="0">
                <a:latin typeface="標楷體" panose="03000509000000000000" pitchFamily="65" charset="-120"/>
                <a:ea typeface="標楷體" panose="03000509000000000000" pitchFamily="65" charset="-120"/>
              </a:rPr>
              <a:t>、</a:t>
            </a:r>
            <a:r>
              <a:rPr lang="zh-TW" altLang="en-US" sz="3200" smtClean="0">
                <a:latin typeface="標楷體" panose="03000509000000000000" pitchFamily="65" charset="-120"/>
                <a:ea typeface="標楷體" panose="03000509000000000000" pitchFamily="65" charset="-120"/>
              </a:rPr>
              <a:t>學生特教證明效期</a:t>
            </a:r>
            <a:r>
              <a:rPr lang="zh-TW" altLang="en-US" sz="3200" smtClean="0">
                <a:solidFill>
                  <a:srgbClr val="FF0000"/>
                </a:solidFill>
                <a:latin typeface="標楷體" panose="03000509000000000000" pitchFamily="65" charset="-120"/>
                <a:ea typeface="標楷體" panose="03000509000000000000" pitchFamily="65" charset="-120"/>
              </a:rPr>
              <a:t>逾期前</a:t>
            </a:r>
            <a:r>
              <a:rPr lang="zh-TW" altLang="en-US" sz="3200" smtClean="0">
                <a:latin typeface="標楷體" panose="03000509000000000000" pitchFamily="65" charset="-120"/>
                <a:ea typeface="標楷體" panose="03000509000000000000" pitchFamily="65" charset="-120"/>
              </a:rPr>
              <a:t>，</a:t>
            </a:r>
            <a:r>
              <a:rPr lang="zh-TW" altLang="en-US" sz="3200" smtClean="0">
                <a:solidFill>
                  <a:srgbClr val="FF0000"/>
                </a:solidFill>
                <a:latin typeface="標楷體" panose="03000509000000000000" pitchFamily="65" charset="-120"/>
                <a:ea typeface="標楷體" panose="03000509000000000000" pitchFamily="65" charset="-120"/>
              </a:rPr>
              <a:t>應提報重新鑑定或放棄特身分</a:t>
            </a:r>
            <a:r>
              <a:rPr lang="zh-TW" altLang="en-US" sz="3200" smtClean="0">
                <a:latin typeface="標楷體" panose="03000509000000000000" pitchFamily="65" charset="-120"/>
                <a:ea typeface="標楷體" panose="03000509000000000000" pitchFamily="65" charset="-120"/>
              </a:rPr>
              <a:t>，以取得新的特教身分及效期。</a:t>
            </a:r>
            <a:endParaRPr lang="en-US" altLang="zh-TW" sz="3200" smtClean="0">
              <a:latin typeface="標楷體" panose="03000509000000000000" pitchFamily="65" charset="-120"/>
              <a:ea typeface="標楷體" panose="03000509000000000000" pitchFamily="65" charset="-120"/>
            </a:endParaRPr>
          </a:p>
          <a:p>
            <a:pPr eaLnBrk="1" hangingPunct="1">
              <a:buFont typeface="Calibri" panose="020F0502020204030204" pitchFamily="34" charset="0"/>
              <a:buNone/>
            </a:pPr>
            <a:r>
              <a:rPr lang="zh-TW" altLang="en-US" sz="3200" smtClean="0">
                <a:latin typeface="標楷體" panose="03000509000000000000" pitchFamily="65" charset="-120"/>
                <a:ea typeface="標楷體" panose="03000509000000000000" pitchFamily="65" charset="-120"/>
              </a:rPr>
              <a:t>如有</a:t>
            </a:r>
            <a:r>
              <a:rPr lang="zh-TW" altLang="en-US" sz="3200" smtClean="0">
                <a:solidFill>
                  <a:srgbClr val="7030A0"/>
                </a:solidFill>
                <a:latin typeface="標楷體" panose="03000509000000000000" pitchFamily="65" charset="-120"/>
                <a:ea typeface="標楷體" panose="03000509000000000000" pitchFamily="65" charset="-120"/>
              </a:rPr>
              <a:t>逾期者</a:t>
            </a:r>
            <a:r>
              <a:rPr lang="zh-TW" altLang="en-US" sz="3200" smtClean="0">
                <a:latin typeface="標楷體" panose="03000509000000000000" pitchFamily="65" charset="-120"/>
                <a:ea typeface="標楷體" panose="03000509000000000000" pitchFamily="65" charset="-120"/>
              </a:rPr>
              <a:t>，請貴效依限</a:t>
            </a:r>
            <a:r>
              <a:rPr lang="zh-TW" altLang="en-US" sz="3200" smtClean="0">
                <a:solidFill>
                  <a:srgbClr val="7030A0"/>
                </a:solidFill>
                <a:latin typeface="標楷體" panose="03000509000000000000" pitchFamily="65" charset="-120"/>
                <a:ea typeface="標楷體" panose="03000509000000000000" pitchFamily="65" charset="-120"/>
              </a:rPr>
              <a:t>辦理特通網異動</a:t>
            </a:r>
            <a:r>
              <a:rPr lang="zh-TW" altLang="en-US" sz="3200" smtClean="0">
                <a:latin typeface="標楷體" panose="03000509000000000000" pitchFamily="65" charset="-120"/>
                <a:ea typeface="標楷體" panose="03000509000000000000" pitchFamily="65" charset="-120"/>
              </a:rPr>
              <a:t>。</a:t>
            </a:r>
          </a:p>
        </p:txBody>
      </p:sp>
      <p:sp>
        <p:nvSpPr>
          <p:cNvPr id="1638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533023A3-4FB4-4FEC-976A-ACBD464FA664}" type="slidenum">
              <a:rPr lang="en-US" altLang="zh-TW"/>
              <a:pPr>
                <a:defRPr/>
              </a:pPr>
              <a:t>15</a:t>
            </a:fld>
            <a:endParaRPr lang="en-US" altLang="zh-TW"/>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TW" altLang="en-US" b="1" dirty="0" smtClean="0">
                <a:solidFill>
                  <a:schemeClr val="tx1">
                    <a:lumMod val="75000"/>
                    <a:lumOff val="25000"/>
                  </a:schemeClr>
                </a:solidFill>
                <a:latin typeface="標楷體" panose="03000509000000000000" pitchFamily="65" charset="-120"/>
                <a:ea typeface="標楷體" panose="03000509000000000000" pitchFamily="65" charset="-120"/>
              </a:rPr>
              <a:t>肆、</a:t>
            </a: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重要事項宣導</a:t>
            </a:r>
            <a:endParaRPr lang="zh-TW" altLang="en-US" b="1" dirty="0" smtClean="0">
              <a:solidFill>
                <a:schemeClr val="tx1">
                  <a:lumMod val="75000"/>
                  <a:lumOff val="25000"/>
                </a:schemeClr>
              </a:solidFill>
              <a:ea typeface="標楷體" panose="03000509000000000000" pitchFamily="65" charset="-120"/>
            </a:endParaRPr>
          </a:p>
        </p:txBody>
      </p:sp>
      <p:sp>
        <p:nvSpPr>
          <p:cNvPr id="16387" name="Rectangle 3"/>
          <p:cNvSpPr>
            <a:spLocks noGrp="1" noChangeArrowheads="1"/>
          </p:cNvSpPr>
          <p:nvPr>
            <p:ph idx="1"/>
          </p:nvPr>
        </p:nvSpPr>
        <p:spPr/>
        <p:txBody>
          <a:bodyPr rtlCol="0">
            <a:normAutofit fontScale="92500" lnSpcReduction="10000"/>
          </a:bodyPr>
          <a:lstStyle/>
          <a:p>
            <a:pPr marL="91440" indent="-91440" eaLnBrk="1" fontAlgn="auto" hangingPunct="1">
              <a:buFont typeface="Calibri" panose="020F0502020204030204" pitchFamily="34" charset="0"/>
              <a:buNone/>
              <a:defRPr/>
            </a:pPr>
            <a:r>
              <a:rPr lang="zh-TW" altLang="en-US" sz="2400" dirty="0" smtClean="0">
                <a:solidFill>
                  <a:schemeClr val="tx1">
                    <a:lumMod val="75000"/>
                    <a:lumOff val="25000"/>
                  </a:schemeClr>
                </a:solidFill>
                <a:ea typeface="標楷體" panose="03000509000000000000" pitchFamily="65" charset="-120"/>
              </a:rPr>
              <a:t> </a:t>
            </a:r>
            <a:r>
              <a:rPr lang="zh-TW" altLang="en-US" sz="2200" dirty="0" smtClean="0">
                <a:solidFill>
                  <a:schemeClr val="tx1">
                    <a:lumMod val="75000"/>
                    <a:lumOff val="25000"/>
                  </a:schemeClr>
                </a:solidFill>
                <a:ea typeface="標楷體" panose="03000509000000000000" pitchFamily="65" charset="-120"/>
              </a:rPr>
              <a:t>三</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、依據</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本縣</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111</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年度第</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次特殊教育學生鑑定及就學輔導會會議紀錄及教育部國民及學前教育署</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111</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年</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8</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月</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29</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日研商特殊教育學生鑑定證明效期逾期相關議題處理機制第</a:t>
            </a:r>
            <a:r>
              <a:rPr lang="en-US" altLang="zh-TW" sz="2200" dirty="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次會議紀錄，為保護學生個人資料、維護教育部特殊教育通報網（以下簡稱特通網）資料正確性及避免教學現場之困擾，針對特殊教育學生之</a:t>
            </a:r>
            <a:r>
              <a:rPr lang="zh-TW" altLang="en-US" sz="2200" dirty="0">
                <a:solidFill>
                  <a:schemeClr val="tx1"/>
                </a:solidFill>
                <a:latin typeface="標楷體" panose="03000509000000000000" pitchFamily="65" charset="-120"/>
                <a:ea typeface="標楷體" panose="03000509000000000000" pitchFamily="65" charset="-120"/>
              </a:rPr>
              <a:t>特殊教育鑑定證明（以下簡稱特教證明）效期逾期，未重新取得或放棄身分者，</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請於本學期課程結束後（</a:t>
            </a:r>
            <a:r>
              <a:rPr lang="en-US" altLang="zh-TW" sz="2200" dirty="0" smtClean="0">
                <a:solidFill>
                  <a:schemeClr val="tx1">
                    <a:lumMod val="75000"/>
                    <a:lumOff val="25000"/>
                  </a:schemeClr>
                </a:solidFill>
                <a:latin typeface="標楷體" panose="03000509000000000000" pitchFamily="65" charset="-120"/>
                <a:ea typeface="標楷體" panose="03000509000000000000" pitchFamily="65" charset="-120"/>
              </a:rPr>
              <a:t>115</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年</a:t>
            </a:r>
            <a:r>
              <a:rPr lang="en-US" altLang="zh-TW" sz="22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月下旬</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）至</a:t>
            </a:r>
            <a:r>
              <a:rPr lang="en-US" altLang="zh-TW" sz="2200" dirty="0" smtClean="0">
                <a:solidFill>
                  <a:schemeClr val="tx1">
                    <a:lumMod val="75000"/>
                    <a:lumOff val="25000"/>
                  </a:schemeClr>
                </a:solidFill>
                <a:latin typeface="標楷體" panose="03000509000000000000" pitchFamily="65" charset="-120"/>
                <a:ea typeface="標楷體" panose="03000509000000000000" pitchFamily="65" charset="-120"/>
              </a:rPr>
              <a:t>115</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年</a:t>
            </a:r>
            <a:r>
              <a:rPr lang="en-US" altLang="zh-TW" sz="2200" dirty="0" smtClean="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月</a:t>
            </a:r>
            <a:r>
              <a:rPr lang="en-US" altLang="zh-TW" sz="2200" dirty="0" smtClean="0">
                <a:solidFill>
                  <a:schemeClr val="tx1">
                    <a:lumMod val="75000"/>
                    <a:lumOff val="25000"/>
                  </a:schemeClr>
                </a:solidFill>
                <a:latin typeface="標楷體" panose="03000509000000000000" pitchFamily="65" charset="-120"/>
                <a:ea typeface="標楷體" panose="03000509000000000000" pitchFamily="65" charset="-120"/>
              </a:rPr>
              <a:t>23</a:t>
            </a:r>
            <a:r>
              <a:rPr lang="zh-TW" altLang="en-US" sz="2200" dirty="0" smtClean="0">
                <a:solidFill>
                  <a:schemeClr val="tx1">
                    <a:lumMod val="75000"/>
                    <a:lumOff val="25000"/>
                  </a:schemeClr>
                </a:solidFill>
                <a:latin typeface="標楷體" panose="03000509000000000000" pitchFamily="65" charset="-120"/>
                <a:ea typeface="標楷體" panose="03000509000000000000" pitchFamily="65" charset="-120"/>
              </a:rPr>
              <a:t>日前</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至特通網異動學生資料，本府將持續追蹤督導貴校（園）依限辦理上開事宜。如仍有特教需求，請依新個案方式重新提報鑑定。</a:t>
            </a:r>
          </a:p>
          <a:p>
            <a:pPr marL="91440" indent="-91440" eaLnBrk="1" fontAlgn="auto" hangingPunct="1">
              <a:buFont typeface="Calibri" panose="020F0502020204030204" pitchFamily="34" charset="0"/>
              <a:buNone/>
              <a:defRPr/>
            </a:pP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請貴校於學生特教證明效期</a:t>
            </a:r>
            <a:r>
              <a:rPr lang="zh-TW" altLang="en-US" sz="2200" dirty="0">
                <a:solidFill>
                  <a:srgbClr val="FF0000"/>
                </a:solidFill>
                <a:latin typeface="標楷體" panose="03000509000000000000" pitchFamily="65" charset="-120"/>
                <a:ea typeface="標楷體" panose="03000509000000000000" pitchFamily="65" charset="-120"/>
              </a:rPr>
              <a:t>逾期前</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200" dirty="0">
                <a:solidFill>
                  <a:srgbClr val="FF0000"/>
                </a:solidFill>
                <a:latin typeface="標楷體" panose="03000509000000000000" pitchFamily="65" charset="-120"/>
                <a:ea typeface="標楷體" panose="03000509000000000000" pitchFamily="65" charset="-120"/>
              </a:rPr>
              <a:t>應提報重新鑑定或放棄特身分</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（本縣特殊教育鑑定安置結果通知書均有載明鑑定有效日期或需重新評估日期，亦同時註記於特通網），爾後貴校仍應掌握特殊教育學生安置有效期限。如有</a:t>
            </a:r>
            <a:r>
              <a:rPr lang="zh-TW" altLang="en-US" sz="2200" dirty="0">
                <a:solidFill>
                  <a:srgbClr val="7030A0"/>
                </a:solidFill>
                <a:latin typeface="標楷體" panose="03000509000000000000" pitchFamily="65" charset="-120"/>
                <a:ea typeface="標楷體" panose="03000509000000000000" pitchFamily="65" charset="-120"/>
              </a:rPr>
              <a:t>逾期者</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，本府亦將督導貴校（園）依限</a:t>
            </a:r>
            <a:r>
              <a:rPr lang="zh-TW" altLang="en-US" sz="2200" dirty="0">
                <a:solidFill>
                  <a:srgbClr val="7030A0"/>
                </a:solidFill>
                <a:latin typeface="標楷體" panose="03000509000000000000" pitchFamily="65" charset="-120"/>
                <a:ea typeface="標楷體" panose="03000509000000000000" pitchFamily="65" charset="-120"/>
              </a:rPr>
              <a:t>辦理特通網異動</a:t>
            </a:r>
            <a:r>
              <a:rPr lang="zh-TW" altLang="en-US" sz="2200" dirty="0">
                <a:solidFill>
                  <a:schemeClr val="tx1">
                    <a:lumMod val="75000"/>
                    <a:lumOff val="25000"/>
                  </a:schemeClr>
                </a:solidFill>
                <a:latin typeface="標楷體" panose="03000509000000000000" pitchFamily="65" charset="-120"/>
                <a:ea typeface="標楷體" panose="03000509000000000000" pitchFamily="65" charset="-120"/>
              </a:rPr>
              <a:t>事宜。</a:t>
            </a:r>
          </a:p>
        </p:txBody>
      </p:sp>
      <p:sp>
        <p:nvSpPr>
          <p:cNvPr id="1638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1CF521F5-B486-4F9C-B73A-41E8D7F60825}" type="slidenum">
              <a:rPr lang="en-US" altLang="zh-TW"/>
              <a:pPr>
                <a:defRPr/>
              </a:pPr>
              <a:t>16</a:t>
            </a:fld>
            <a:endParaRPr lang="en-US" altLang="zh-TW"/>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TW" altLang="en-US" b="1" dirty="0" smtClean="0">
                <a:solidFill>
                  <a:schemeClr val="tx1">
                    <a:lumMod val="75000"/>
                    <a:lumOff val="25000"/>
                  </a:schemeClr>
                </a:solidFill>
                <a:latin typeface="標楷體" panose="03000509000000000000" pitchFamily="65" charset="-120"/>
                <a:ea typeface="標楷體" panose="03000509000000000000" pitchFamily="65" charset="-120"/>
              </a:rPr>
              <a:t>肆、</a:t>
            </a: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重要事項宣導</a:t>
            </a:r>
            <a:endParaRPr lang="zh-TW" altLang="en-US" b="1" dirty="0" smtClean="0">
              <a:solidFill>
                <a:schemeClr val="tx1">
                  <a:lumMod val="75000"/>
                  <a:lumOff val="25000"/>
                </a:schemeClr>
              </a:solidFill>
              <a:ea typeface="標楷體" panose="03000509000000000000" pitchFamily="65" charset="-120"/>
            </a:endParaRPr>
          </a:p>
        </p:txBody>
      </p:sp>
      <p:sp>
        <p:nvSpPr>
          <p:cNvPr id="16387" name="Rectangle 3"/>
          <p:cNvSpPr>
            <a:spLocks noGrp="1" noChangeArrowheads="1"/>
          </p:cNvSpPr>
          <p:nvPr>
            <p:ph idx="1"/>
          </p:nvPr>
        </p:nvSpPr>
        <p:spPr/>
        <p:txBody>
          <a:bodyPr rtlCol="0">
            <a:normAutofit fontScale="92500"/>
          </a:bodyPr>
          <a:lstStyle/>
          <a:p>
            <a:pPr marL="91440" indent="-91440" eaLnBrk="1" fontAlgn="auto" hangingPunct="1">
              <a:lnSpc>
                <a:spcPct val="100000"/>
              </a:lnSpc>
              <a:buFont typeface="Calibri" panose="020F0502020204030204" pitchFamily="34" charset="0"/>
              <a:buNone/>
              <a:defRPr/>
            </a:pPr>
            <a:r>
              <a:rPr lang="zh-TW" altLang="en-US" sz="2400" dirty="0" smtClean="0">
                <a:solidFill>
                  <a:schemeClr val="tx1">
                    <a:lumMod val="75000"/>
                    <a:lumOff val="25000"/>
                  </a:schemeClr>
                </a:solidFill>
                <a:ea typeface="標楷體" panose="03000509000000000000" pitchFamily="65" charset="-120"/>
              </a:rPr>
              <a:t> </a:t>
            </a:r>
            <a:r>
              <a:rPr lang="zh-TW" altLang="en-US" sz="2400" dirty="0">
                <a:solidFill>
                  <a:schemeClr val="tx1">
                    <a:lumMod val="75000"/>
                    <a:lumOff val="25000"/>
                  </a:schemeClr>
                </a:solidFill>
                <a:ea typeface="標楷體" panose="03000509000000000000" pitchFamily="65" charset="-120"/>
              </a:rPr>
              <a:t>四</a:t>
            </a:r>
            <a:r>
              <a:rPr lang="zh-TW" altLang="en-US" sz="24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依據本縣</a:t>
            </a:r>
            <a:r>
              <a:rPr lang="en-US" altLang="zh-TW" sz="2400" dirty="0">
                <a:solidFill>
                  <a:schemeClr val="tx1">
                    <a:lumMod val="75000"/>
                    <a:lumOff val="25000"/>
                  </a:schemeClr>
                </a:solidFill>
                <a:latin typeface="標楷體" panose="03000509000000000000" pitchFamily="65" charset="-120"/>
                <a:ea typeface="標楷體" panose="03000509000000000000" pitchFamily="65" charset="-120"/>
              </a:rPr>
              <a:t>111</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年度第</a:t>
            </a:r>
            <a:r>
              <a:rPr lang="en-US" altLang="zh-TW" sz="2400" dirty="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次特殊教育學生鑑定及就學輔導會</a:t>
            </a:r>
          </a:p>
          <a:p>
            <a:pPr marL="91440" indent="-91440" eaLnBrk="1" fontAlgn="auto" hangingPunct="1">
              <a:lnSpc>
                <a:spcPct val="100000"/>
              </a:lnSpc>
              <a:buFont typeface="Calibri" panose="020F0502020204030204" pitchFamily="34" charset="0"/>
              <a:buNone/>
              <a:defRPr/>
            </a:pPr>
            <a:r>
              <a:rPr lang="en-US" altLang="zh-TW" sz="2400" dirty="0">
                <a:solidFill>
                  <a:schemeClr val="tx1">
                    <a:lumMod val="75000"/>
                    <a:lumOff val="25000"/>
                  </a:schemeClr>
                </a:solidFill>
                <a:latin typeface="標楷體" panose="03000509000000000000" pitchFamily="65" charset="-120"/>
                <a:ea typeface="標楷體" panose="03000509000000000000" pitchFamily="65" charset="-120"/>
              </a:rPr>
              <a:t>111</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年</a:t>
            </a:r>
            <a:r>
              <a:rPr lang="en-US" altLang="zh-TW" sz="2400" dirty="0">
                <a:solidFill>
                  <a:schemeClr val="tx1">
                    <a:lumMod val="75000"/>
                    <a:lumOff val="25000"/>
                  </a:schemeClr>
                </a:solidFill>
                <a:latin typeface="標楷體" panose="03000509000000000000" pitchFamily="65" charset="-120"/>
                <a:ea typeface="標楷體" panose="03000509000000000000" pitchFamily="65" charset="-120"/>
              </a:rPr>
              <a:t>12</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月</a:t>
            </a:r>
            <a:r>
              <a:rPr lang="en-US" altLang="zh-TW" sz="2400" dirty="0">
                <a:solidFill>
                  <a:schemeClr val="tx1">
                    <a:lumMod val="75000"/>
                    <a:lumOff val="25000"/>
                  </a:schemeClr>
                </a:solidFill>
                <a:latin typeface="標楷體" panose="03000509000000000000" pitchFamily="65" charset="-120"/>
                <a:ea typeface="標楷體" panose="03000509000000000000" pitchFamily="65" charset="-120"/>
              </a:rPr>
              <a:t>30</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日會議紀錄略以：「本縣之</a:t>
            </a:r>
            <a:r>
              <a:rPr lang="zh-TW" altLang="en-US" sz="2400" dirty="0">
                <a:solidFill>
                  <a:srgbClr val="FF0000"/>
                </a:solidFill>
                <a:latin typeface="標楷體" panose="03000509000000000000" pitchFamily="65" charset="-120"/>
                <a:ea typeface="標楷體" panose="03000509000000000000" pitchFamily="65" charset="-120"/>
              </a:rPr>
              <a:t>疑似生</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將提供</a:t>
            </a:r>
            <a:r>
              <a:rPr lang="zh-TW" altLang="en-US" sz="2400" dirty="0">
                <a:solidFill>
                  <a:srgbClr val="FF0000"/>
                </a:solidFill>
                <a:latin typeface="標楷體" panose="03000509000000000000" pitchFamily="65" charset="-120"/>
                <a:ea typeface="標楷體" panose="03000509000000000000" pitchFamily="65" charset="-120"/>
              </a:rPr>
              <a:t>教</a:t>
            </a:r>
          </a:p>
          <a:p>
            <a:pPr marL="91440" indent="-91440" eaLnBrk="1" fontAlgn="auto" hangingPunct="1">
              <a:lnSpc>
                <a:spcPct val="100000"/>
              </a:lnSpc>
              <a:buFont typeface="Calibri" panose="020F0502020204030204" pitchFamily="34" charset="0"/>
              <a:buNone/>
              <a:defRPr/>
            </a:pPr>
            <a:r>
              <a:rPr lang="zh-TW" altLang="en-US" sz="2400" dirty="0">
                <a:solidFill>
                  <a:srgbClr val="FF0000"/>
                </a:solidFill>
                <a:latin typeface="標楷體" panose="03000509000000000000" pitchFamily="65" charset="-120"/>
                <a:ea typeface="標楷體" panose="03000509000000000000" pitchFamily="65" charset="-120"/>
              </a:rPr>
              <a:t>學輔導及簡式</a:t>
            </a:r>
            <a:r>
              <a:rPr lang="en-US" altLang="zh-TW" sz="2400" dirty="0">
                <a:solidFill>
                  <a:srgbClr val="FF0000"/>
                </a:solidFill>
                <a:latin typeface="標楷體" panose="03000509000000000000" pitchFamily="65" charset="-120"/>
                <a:ea typeface="標楷體" panose="03000509000000000000" pitchFamily="65" charset="-120"/>
              </a:rPr>
              <a:t>IEP</a:t>
            </a:r>
            <a:r>
              <a:rPr lang="zh-TW" altLang="en-US" sz="2400" dirty="0">
                <a:solidFill>
                  <a:srgbClr val="FF0000"/>
                </a:solidFill>
                <a:latin typeface="標楷體" panose="03000509000000000000" pitchFamily="65" charset="-120"/>
                <a:ea typeface="標楷體" panose="03000509000000000000" pitchFamily="65" charset="-120"/>
              </a:rPr>
              <a:t>服務</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為主，並列入派案個數，一位疑似</a:t>
            </a:r>
          </a:p>
          <a:p>
            <a:pPr marL="91440" indent="-91440" eaLnBrk="1" fontAlgn="auto" hangingPunct="1">
              <a:lnSpc>
                <a:spcPct val="100000"/>
              </a:lnSpc>
              <a:buFont typeface="Calibri" panose="020F0502020204030204" pitchFamily="34" charset="0"/>
              <a:buNone/>
              <a:defRPr/>
            </a:pP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生列為一個派案個數。另疑似生之鑑定有效期限以一年</a:t>
            </a:r>
          </a:p>
          <a:p>
            <a:pPr marL="91440" indent="-91440" eaLnBrk="1" fontAlgn="auto" hangingPunct="1">
              <a:lnSpc>
                <a:spcPct val="100000"/>
              </a:lnSpc>
              <a:buFont typeface="Calibri" panose="020F0502020204030204" pitchFamily="34" charset="0"/>
              <a:buNone/>
              <a:defRPr/>
            </a:pP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為限，</a:t>
            </a:r>
            <a:r>
              <a:rPr lang="zh-TW" altLang="en-US" sz="2400" dirty="0">
                <a:solidFill>
                  <a:srgbClr val="FF0000"/>
                </a:solidFill>
                <a:latin typeface="標楷體" panose="03000509000000000000" pitchFamily="65" charset="-120"/>
                <a:ea typeface="標楷體" panose="03000509000000000000" pitchFamily="65" charset="-120"/>
              </a:rPr>
              <a:t>服務之教師及個管學校及應於一年內，為該個案備齊資料，以協助學生取得正確特教類別身分</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，如未於</a:t>
            </a:r>
          </a:p>
          <a:p>
            <a:pPr marL="91440" indent="-91440" eaLnBrk="1" fontAlgn="auto" hangingPunct="1">
              <a:lnSpc>
                <a:spcPct val="100000"/>
              </a:lnSpc>
              <a:buFont typeface="Calibri" panose="020F0502020204030204" pitchFamily="34" charset="0"/>
              <a:buNone/>
              <a:defRPr/>
            </a:pPr>
            <a:r>
              <a:rPr lang="zh-TW" altLang="en-US" sz="2400" dirty="0">
                <a:solidFill>
                  <a:srgbClr val="7030A0"/>
                </a:solidFill>
                <a:latin typeface="標楷體" panose="03000509000000000000" pitchFamily="65" charset="-120"/>
                <a:ea typeface="標楷體" panose="03000509000000000000" pitchFamily="65" charset="-120"/>
              </a:rPr>
              <a:t>期限內取得確認生之資格</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，疑似生</a:t>
            </a:r>
            <a:r>
              <a:rPr lang="zh-TW" altLang="en-US" sz="2400" dirty="0">
                <a:solidFill>
                  <a:srgbClr val="7030A0"/>
                </a:solidFill>
                <a:latin typeface="標楷體" panose="03000509000000000000" pitchFamily="65" charset="-120"/>
                <a:ea typeface="標楷體" panose="03000509000000000000" pitchFamily="65" charset="-120"/>
              </a:rPr>
              <a:t>身分逾有效日期後自</a:t>
            </a:r>
          </a:p>
          <a:p>
            <a:pPr marL="91440" indent="-91440" eaLnBrk="1" fontAlgn="auto" hangingPunct="1">
              <a:lnSpc>
                <a:spcPct val="100000"/>
              </a:lnSpc>
              <a:buFont typeface="Calibri" panose="020F0502020204030204" pitchFamily="34" charset="0"/>
              <a:buNone/>
              <a:defRPr/>
            </a:pPr>
            <a:r>
              <a:rPr lang="zh-TW" altLang="en-US" sz="2400" dirty="0">
                <a:solidFill>
                  <a:srgbClr val="7030A0"/>
                </a:solidFill>
                <a:latin typeface="標楷體" panose="03000509000000000000" pitchFamily="65" charset="-120"/>
                <a:ea typeface="標楷體" panose="03000509000000000000" pitchFamily="65" charset="-120"/>
              </a:rPr>
              <a:t>動失效</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400" dirty="0">
                <a:solidFill>
                  <a:srgbClr val="7030A0"/>
                </a:solidFill>
                <a:latin typeface="標楷體" panose="03000509000000000000" pitchFamily="65" charset="-120"/>
                <a:ea typeface="標楷體" panose="03000509000000000000" pitchFamily="65" charset="-120"/>
              </a:rPr>
              <a:t>學校</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亦需</a:t>
            </a:r>
            <a:r>
              <a:rPr lang="zh-TW" altLang="en-US" sz="2400" dirty="0">
                <a:solidFill>
                  <a:srgbClr val="7030A0"/>
                </a:solidFill>
                <a:latin typeface="標楷體" panose="03000509000000000000" pitchFamily="65" charset="-120"/>
                <a:ea typeface="標楷體" panose="03000509000000000000" pitchFamily="65" charset="-120"/>
              </a:rPr>
              <a:t>完成</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特教通報網資料的</a:t>
            </a:r>
            <a:r>
              <a:rPr lang="zh-TW" altLang="en-US" sz="2400" dirty="0">
                <a:solidFill>
                  <a:srgbClr val="7030A0"/>
                </a:solidFill>
                <a:latin typeface="標楷體" panose="03000509000000000000" pitchFamily="65" charset="-120"/>
                <a:ea typeface="標楷體" panose="03000509000000000000" pitchFamily="65" charset="-120"/>
              </a:rPr>
              <a:t>異動</a:t>
            </a:r>
            <a:r>
              <a:rPr lang="zh-TW" altLang="en-US" sz="2400" dirty="0">
                <a:solidFill>
                  <a:schemeClr val="tx1">
                    <a:lumMod val="75000"/>
                    <a:lumOff val="25000"/>
                  </a:schemeClr>
                </a:solidFill>
                <a:latin typeface="標楷體" panose="03000509000000000000" pitchFamily="65" charset="-120"/>
                <a:ea typeface="標楷體" panose="03000509000000000000" pitchFamily="65" charset="-120"/>
              </a:rPr>
              <a:t>。」</a:t>
            </a:r>
          </a:p>
        </p:txBody>
      </p:sp>
      <p:sp>
        <p:nvSpPr>
          <p:cNvPr id="1638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BBE884AF-9127-44D6-BB0C-1380881D7F29}" type="slidenum">
              <a:rPr lang="en-US" altLang="zh-TW"/>
              <a:pPr>
                <a:defRPr/>
              </a:pPr>
              <a:t>17</a:t>
            </a:fld>
            <a:endParaRPr lang="en-US" altLang="zh-TW"/>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補充說明</a:t>
            </a:r>
            <a:endParaRPr lang="zh-TW" altLang="en-US" b="1" smtClean="0">
              <a:solidFill>
                <a:schemeClr val="tx1">
                  <a:lumMod val="75000"/>
                  <a:lumOff val="25000"/>
                </a:schemeClr>
              </a:solidFill>
              <a:ea typeface="標楷體" panose="03000509000000000000" pitchFamily="65" charset="-120"/>
            </a:endParaRPr>
          </a:p>
        </p:txBody>
      </p:sp>
      <p:sp>
        <p:nvSpPr>
          <p:cNvPr id="44035" name="Rectangle 3"/>
          <p:cNvSpPr>
            <a:spLocks noGrp="1" noChangeArrowheads="1"/>
          </p:cNvSpPr>
          <p:nvPr>
            <p:ph idx="1"/>
          </p:nvPr>
        </p:nvSpPr>
        <p:spPr/>
        <p:txBody>
          <a:bodyPr/>
          <a:lstStyle/>
          <a:p>
            <a:pPr eaLnBrk="1" hangingPunct="1">
              <a:buFontTx/>
              <a:buNone/>
            </a:pPr>
            <a:r>
              <a:rPr lang="zh-TW" altLang="en-US" sz="2800" dirty="0" smtClean="0">
                <a:ea typeface="標楷體" panose="03000509000000000000" pitchFamily="65" charset="-120"/>
              </a:rPr>
              <a:t> </a:t>
            </a:r>
            <a:r>
              <a:rPr lang="zh-TW" altLang="en-US" sz="2800" dirty="0" smtClean="0">
                <a:solidFill>
                  <a:srgbClr val="3333FF"/>
                </a:solidFill>
                <a:latin typeface="新細明體" panose="02020500000000000000" pitchFamily="18" charset="-120"/>
              </a:rPr>
              <a:t>＊</a:t>
            </a:r>
            <a:r>
              <a:rPr lang="zh-TW" altLang="en-US" sz="3600" dirty="0" smtClean="0">
                <a:solidFill>
                  <a:srgbClr val="3333FF"/>
                </a:solidFill>
                <a:ea typeface="標楷體" panose="03000509000000000000" pitchFamily="65" charset="-120"/>
              </a:rPr>
              <a:t>鑑定安置諮詢專線</a:t>
            </a:r>
            <a:endParaRPr lang="en-US" altLang="zh-TW" sz="3600" dirty="0" smtClean="0">
              <a:solidFill>
                <a:srgbClr val="3333FF"/>
              </a:solidFill>
              <a:ea typeface="標楷體" panose="03000509000000000000" pitchFamily="65" charset="-120"/>
            </a:endParaRPr>
          </a:p>
          <a:p>
            <a:pPr eaLnBrk="1" hangingPunct="1">
              <a:buFontTx/>
              <a:buNone/>
            </a:pPr>
            <a:r>
              <a:rPr lang="zh-TW" altLang="en-US" dirty="0" smtClean="0">
                <a:latin typeface="Times New Roman" panose="02020603050405020304" pitchFamily="18" charset="0"/>
                <a:ea typeface="標楷體" panose="03000509000000000000" pitchFamily="65" charset="-120"/>
              </a:rPr>
              <a:t>  屏東縣政府教育處 陳季昀科員 </a:t>
            </a:r>
            <a:r>
              <a:rPr lang="en-US" altLang="zh-TW" dirty="0" smtClean="0">
                <a:latin typeface="Times New Roman" panose="02020603050405020304" pitchFamily="18" charset="0"/>
                <a:ea typeface="標楷體" panose="03000509000000000000" pitchFamily="65" charset="-120"/>
              </a:rPr>
              <a:t>732-0415#3647</a:t>
            </a:r>
          </a:p>
          <a:p>
            <a:pPr eaLnBrk="1" hangingPunct="1">
              <a:buFontTx/>
              <a:buNone/>
            </a:pPr>
            <a:r>
              <a:rPr lang="zh-TW" altLang="en-US" dirty="0" smtClean="0">
                <a:latin typeface="Times New Roman" panose="02020603050405020304" pitchFamily="18" charset="0"/>
                <a:ea typeface="標楷體" panose="03000509000000000000" pitchFamily="65" charset="-120"/>
              </a:rPr>
              <a:t>  屏東縣  特教資源中心 </a:t>
            </a:r>
            <a:r>
              <a:rPr lang="en-US" altLang="zh-TW" dirty="0" smtClean="0">
                <a:latin typeface="Times New Roman" panose="02020603050405020304" pitchFamily="18" charset="0"/>
                <a:ea typeface="標楷體" panose="03000509000000000000" pitchFamily="65" charset="-120"/>
              </a:rPr>
              <a:t>737-1783</a:t>
            </a:r>
          </a:p>
          <a:p>
            <a:pPr eaLnBrk="1" hangingPunct="1">
              <a:buFontTx/>
              <a:buNone/>
            </a:pPr>
            <a:r>
              <a:rPr lang="zh-TW" altLang="en-US" dirty="0" smtClean="0">
                <a:latin typeface="Times New Roman" panose="02020603050405020304" pitchFamily="18" charset="0"/>
                <a:ea typeface="標楷體" panose="03000509000000000000" pitchFamily="65" charset="-120"/>
              </a:rPr>
              <a:t>  屏北鑑定中心</a:t>
            </a:r>
            <a:r>
              <a:rPr lang="en-US" altLang="zh-TW" dirty="0" smtClean="0">
                <a:latin typeface="Times New Roman" panose="02020603050405020304" pitchFamily="18" charset="0"/>
                <a:ea typeface="標楷體" panose="03000509000000000000" pitchFamily="65" charset="-120"/>
              </a:rPr>
              <a:t>-</a:t>
            </a:r>
            <a:r>
              <a:rPr lang="zh-TW" altLang="en-US" dirty="0" smtClean="0">
                <a:latin typeface="Times New Roman" panose="02020603050405020304" pitchFamily="18" charset="0"/>
                <a:ea typeface="標楷體" panose="03000509000000000000" pitchFamily="65" charset="-120"/>
              </a:rPr>
              <a:t>仁愛國小 </a:t>
            </a:r>
            <a:r>
              <a:rPr lang="en-US" altLang="zh-TW" dirty="0" smtClean="0">
                <a:latin typeface="Times New Roman" panose="02020603050405020304" pitchFamily="18" charset="0"/>
                <a:ea typeface="標楷體" panose="03000509000000000000" pitchFamily="65" charset="-120"/>
              </a:rPr>
              <a:t>736-1114</a:t>
            </a:r>
          </a:p>
          <a:p>
            <a:pPr eaLnBrk="1" hangingPunct="1">
              <a:buFontTx/>
              <a:buNone/>
            </a:pPr>
            <a:r>
              <a:rPr lang="zh-TW" altLang="en-US" dirty="0" smtClean="0">
                <a:latin typeface="Times New Roman" panose="02020603050405020304" pitchFamily="18" charset="0"/>
                <a:ea typeface="標楷體" panose="03000509000000000000" pitchFamily="65" charset="-120"/>
              </a:rPr>
              <a:t>  屏中鑑定中心</a:t>
            </a:r>
            <a:r>
              <a:rPr lang="en-US" altLang="zh-TW" dirty="0" smtClean="0">
                <a:latin typeface="Times New Roman" panose="02020603050405020304" pitchFamily="18" charset="0"/>
                <a:ea typeface="標楷體" panose="03000509000000000000" pitchFamily="65" charset="-120"/>
              </a:rPr>
              <a:t>-</a:t>
            </a:r>
            <a:r>
              <a:rPr lang="zh-TW" altLang="en-US" dirty="0" smtClean="0">
                <a:latin typeface="Times New Roman" panose="02020603050405020304" pitchFamily="18" charset="0"/>
                <a:ea typeface="標楷體" panose="03000509000000000000" pitchFamily="65" charset="-120"/>
              </a:rPr>
              <a:t>內埔國小 </a:t>
            </a:r>
            <a:r>
              <a:rPr lang="en-US" altLang="zh-TW" dirty="0" smtClean="0">
                <a:latin typeface="Times New Roman" panose="02020603050405020304" pitchFamily="18" charset="0"/>
                <a:ea typeface="標楷體" panose="03000509000000000000" pitchFamily="65" charset="-120"/>
              </a:rPr>
              <a:t>778-8040</a:t>
            </a:r>
          </a:p>
          <a:p>
            <a:pPr eaLnBrk="1" hangingPunct="1">
              <a:buFontTx/>
              <a:buNone/>
            </a:pPr>
            <a:r>
              <a:rPr lang="zh-TW" altLang="en-US" dirty="0" smtClean="0">
                <a:latin typeface="Times New Roman" panose="02020603050405020304" pitchFamily="18" charset="0"/>
                <a:ea typeface="標楷體" panose="03000509000000000000" pitchFamily="65" charset="-120"/>
              </a:rPr>
              <a:t>  屏南鑑定中心</a:t>
            </a:r>
            <a:r>
              <a:rPr lang="en-US" altLang="zh-TW" dirty="0" smtClean="0">
                <a:latin typeface="Times New Roman" panose="02020603050405020304" pitchFamily="18" charset="0"/>
                <a:ea typeface="標楷體" panose="03000509000000000000" pitchFamily="65" charset="-120"/>
              </a:rPr>
              <a:t>-</a:t>
            </a:r>
            <a:r>
              <a:rPr lang="zh-TW" altLang="en-US" dirty="0" smtClean="0">
                <a:latin typeface="Times New Roman" panose="02020603050405020304" pitchFamily="18" charset="0"/>
                <a:ea typeface="標楷體" panose="03000509000000000000" pitchFamily="65" charset="-120"/>
              </a:rPr>
              <a:t>僑勇國小 </a:t>
            </a:r>
            <a:r>
              <a:rPr lang="en-US" altLang="zh-TW" dirty="0" smtClean="0">
                <a:latin typeface="Times New Roman" panose="02020603050405020304" pitchFamily="18" charset="0"/>
                <a:ea typeface="標楷體" panose="03000509000000000000" pitchFamily="65" charset="-120"/>
              </a:rPr>
              <a:t>889-2141</a:t>
            </a:r>
          </a:p>
          <a:p>
            <a:pPr eaLnBrk="1" hangingPunct="1">
              <a:buFontTx/>
              <a:buNone/>
            </a:pPr>
            <a:r>
              <a:rPr lang="zh-TW" altLang="en-US" dirty="0" smtClean="0">
                <a:latin typeface="Times New Roman" panose="02020603050405020304" pitchFamily="18" charset="0"/>
                <a:ea typeface="標楷體" panose="03000509000000000000" pitchFamily="65" charset="-120"/>
              </a:rPr>
              <a:t>  學前鑑定中心</a:t>
            </a:r>
            <a:r>
              <a:rPr lang="en-US" altLang="zh-TW" dirty="0" smtClean="0">
                <a:latin typeface="Times New Roman" panose="02020603050405020304" pitchFamily="18" charset="0"/>
                <a:ea typeface="標楷體" panose="03000509000000000000" pitchFamily="65" charset="-120"/>
              </a:rPr>
              <a:t>-</a:t>
            </a:r>
            <a:r>
              <a:rPr lang="zh-TW" altLang="en-US" dirty="0" smtClean="0">
                <a:latin typeface="Times New Roman" panose="02020603050405020304" pitchFamily="18" charset="0"/>
                <a:ea typeface="標楷體" panose="03000509000000000000" pitchFamily="65" charset="-120"/>
              </a:rPr>
              <a:t>東港國小 </a:t>
            </a:r>
            <a:r>
              <a:rPr lang="en-US" altLang="zh-TW" dirty="0" smtClean="0">
                <a:latin typeface="Times New Roman" panose="02020603050405020304" pitchFamily="18" charset="0"/>
                <a:ea typeface="標楷體" panose="03000509000000000000" pitchFamily="65" charset="-120"/>
              </a:rPr>
              <a:t>832-2019</a:t>
            </a:r>
            <a:endParaRPr lang="zh-TW" altLang="en-US" dirty="0" smtClean="0">
              <a:latin typeface="Times New Roman" panose="02020603050405020304" pitchFamily="18" charset="0"/>
              <a:ea typeface="標楷體" panose="03000509000000000000" pitchFamily="65" charset="-120"/>
            </a:endParaRPr>
          </a:p>
          <a:p>
            <a:pPr eaLnBrk="1" hangingPunct="1">
              <a:buFontTx/>
              <a:buNone/>
            </a:pPr>
            <a:endParaRPr lang="zh-TW" altLang="en-US" sz="2800" dirty="0" smtClean="0">
              <a:solidFill>
                <a:srgbClr val="3333FF"/>
              </a:solidFill>
              <a:latin typeface="Times New Roman" panose="02020603050405020304" pitchFamily="18" charset="0"/>
              <a:ea typeface="標楷體" panose="03000509000000000000" pitchFamily="65" charset="-120"/>
            </a:endParaRPr>
          </a:p>
        </p:txBody>
      </p:sp>
      <p:sp>
        <p:nvSpPr>
          <p:cNvPr id="17412"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2DCB7F74-5915-4C1E-A63F-CE6CB4BCC3DB}" type="slidenum">
              <a:rPr lang="en-US" altLang="zh-TW"/>
              <a:pPr>
                <a:defRPr/>
              </a:pPr>
              <a:t>18</a:t>
            </a:fld>
            <a:endParaRPr lang="en-US" altLang="zh-TW"/>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822325" y="1844675"/>
            <a:ext cx="7543800" cy="2479675"/>
          </a:xfrm>
        </p:spPr>
        <p:txBody>
          <a:bodyPr>
            <a:normAutofit fontScale="90000"/>
          </a:bodyPr>
          <a:lstStyle/>
          <a:p>
            <a:pPr algn="ctr" eaLnBrk="1" fontAlgn="auto" hangingPunct="1">
              <a:spcAft>
                <a:spcPts val="0"/>
              </a:spcAft>
              <a:defRPr/>
            </a:pPr>
            <a:r>
              <a:rPr lang="zh-TW" altLang="en-US" sz="7200" b="1" dirty="0" smtClean="0">
                <a:solidFill>
                  <a:schemeClr val="accent2"/>
                </a:solidFill>
                <a:latin typeface="Times New Roman" panose="02020603050405020304" pitchFamily="18" charset="0"/>
                <a:ea typeface="標楷體" panose="03000509000000000000" pitchFamily="65" charset="-120"/>
              </a:rPr>
              <a:t>報告完畢</a:t>
            </a:r>
            <a:r>
              <a:rPr lang="en-US" altLang="zh-TW" sz="7200" b="1" dirty="0" smtClean="0">
                <a:solidFill>
                  <a:schemeClr val="accent2"/>
                </a:solidFill>
                <a:latin typeface="Times New Roman" panose="02020603050405020304" pitchFamily="18" charset="0"/>
                <a:ea typeface="標楷體" panose="03000509000000000000" pitchFamily="65" charset="-120"/>
              </a:rPr>
              <a:t/>
            </a:r>
            <a:br>
              <a:rPr lang="en-US" altLang="zh-TW" sz="7200" b="1" dirty="0" smtClean="0">
                <a:solidFill>
                  <a:schemeClr val="accent2"/>
                </a:solidFill>
                <a:latin typeface="Times New Roman" panose="02020603050405020304" pitchFamily="18" charset="0"/>
                <a:ea typeface="標楷體" panose="03000509000000000000" pitchFamily="65" charset="-120"/>
              </a:rPr>
            </a:br>
            <a:r>
              <a:rPr lang="en-US" altLang="zh-TW" sz="7200" b="1" dirty="0" smtClean="0">
                <a:solidFill>
                  <a:schemeClr val="accent2"/>
                </a:solidFill>
                <a:latin typeface="Times New Roman" panose="02020603050405020304" pitchFamily="18" charset="0"/>
                <a:ea typeface="標楷體" panose="03000509000000000000" pitchFamily="65" charset="-120"/>
              </a:rPr>
              <a:t/>
            </a:r>
            <a:br>
              <a:rPr lang="en-US" altLang="zh-TW" sz="7200" b="1" dirty="0" smtClean="0">
                <a:solidFill>
                  <a:schemeClr val="accent2"/>
                </a:solidFill>
                <a:latin typeface="Times New Roman" panose="02020603050405020304" pitchFamily="18" charset="0"/>
                <a:ea typeface="標楷體" panose="03000509000000000000" pitchFamily="65" charset="-120"/>
              </a:rPr>
            </a:br>
            <a:r>
              <a:rPr lang="zh-TW" altLang="en-US" sz="7200" b="1" dirty="0" smtClean="0">
                <a:solidFill>
                  <a:schemeClr val="accent2"/>
                </a:solidFill>
                <a:latin typeface="Times New Roman" panose="02020603050405020304" pitchFamily="18" charset="0"/>
                <a:ea typeface="標楷體" panose="03000509000000000000" pitchFamily="65" charset="-120"/>
              </a:rPr>
              <a:t>謝謝參加</a:t>
            </a:r>
            <a:endParaRPr lang="zh-TW" altLang="en-US" sz="7200" b="1" dirty="0" smtClean="0">
              <a:solidFill>
                <a:schemeClr val="accent2"/>
              </a:solidFill>
            </a:endParaRPr>
          </a:p>
        </p:txBody>
      </p:sp>
      <p:sp>
        <p:nvSpPr>
          <p:cNvPr id="19460"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E1BF59D4-FBBA-4985-96B1-84C6624FA698}" type="slidenum">
              <a:rPr lang="en-US" altLang="zh-TW"/>
              <a:pPr>
                <a:defRPr/>
              </a:pPr>
              <a:t>19</a:t>
            </a:fld>
            <a:endParaRPr lang="en-US" altLang="zh-TW"/>
          </a:p>
        </p:txBody>
      </p:sp>
    </p:spTree>
  </p:cSld>
  <p:clrMapOvr>
    <a:masterClrMapping/>
  </p:clrMapOvr>
  <p:transition spd="med">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46088" y="549275"/>
            <a:ext cx="8229600" cy="1143000"/>
          </a:xfrm>
        </p:spPr>
        <p:txBody>
          <a:bodyPr>
            <a:normAutofit fontScale="90000"/>
          </a:bodyPr>
          <a:lstStyle/>
          <a:p>
            <a:pPr eaLnBrk="1" fontAlgn="auto" hangingPunct="1">
              <a:spcAft>
                <a:spcPts val="0"/>
              </a:spcAft>
              <a:defRPr/>
            </a:pP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大綱</a:t>
            </a:r>
            <a:r>
              <a:rPr lang="en-US" altLang="zh-TW" b="1" dirty="0" smtClean="0">
                <a:solidFill>
                  <a:schemeClr val="tx1">
                    <a:lumMod val="75000"/>
                    <a:lumOff val="25000"/>
                  </a:schemeClr>
                </a:solidFill>
                <a:latin typeface="Times New Roman" panose="02020603050405020304" pitchFamily="18" charset="0"/>
                <a:ea typeface="標楷體" panose="03000509000000000000" pitchFamily="65" charset="-120"/>
              </a:rPr>
              <a:t/>
            </a:r>
            <a:br>
              <a:rPr lang="en-US" altLang="zh-TW" b="1" dirty="0" smtClean="0">
                <a:solidFill>
                  <a:schemeClr val="tx1">
                    <a:lumMod val="75000"/>
                    <a:lumOff val="25000"/>
                  </a:schemeClr>
                </a:solidFill>
                <a:latin typeface="Times New Roman" panose="02020603050405020304" pitchFamily="18" charset="0"/>
                <a:ea typeface="標楷體" panose="03000509000000000000" pitchFamily="65" charset="-120"/>
              </a:rPr>
            </a:br>
            <a:endPar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12291" name="Rectangle 3"/>
          <p:cNvSpPr>
            <a:spLocks noGrp="1" noChangeArrowheads="1"/>
          </p:cNvSpPr>
          <p:nvPr>
            <p:ph idx="1"/>
          </p:nvPr>
        </p:nvSpPr>
        <p:spPr/>
        <p:txBody>
          <a:bodyPr/>
          <a:lstStyle/>
          <a:p>
            <a:pPr eaLnBrk="1" hangingPunct="1">
              <a:buFontTx/>
              <a:buNone/>
            </a:pPr>
            <a:r>
              <a:rPr lang="zh-TW" altLang="en-US" sz="3600" b="1" smtClean="0">
                <a:solidFill>
                  <a:schemeClr val="accent2"/>
                </a:solidFill>
                <a:ea typeface="標楷體" panose="03000509000000000000" pitchFamily="65" charset="-120"/>
              </a:rPr>
              <a:t>  壹</a:t>
            </a:r>
            <a:r>
              <a:rPr lang="zh-TW" altLang="en-US" sz="3600" b="1" smtClean="0">
                <a:solidFill>
                  <a:schemeClr val="accent2"/>
                </a:solidFill>
              </a:rPr>
              <a:t>、</a:t>
            </a:r>
            <a:r>
              <a:rPr lang="zh-TW" altLang="zh-TW" sz="3600" b="1" smtClean="0">
                <a:solidFill>
                  <a:schemeClr val="accent2"/>
                </a:solidFill>
                <a:latin typeface="Times New Roman" panose="02020603050405020304" pitchFamily="18" charset="0"/>
                <a:ea typeface="標楷體" panose="03000509000000000000" pitchFamily="65" charset="-120"/>
              </a:rPr>
              <a:t>鑑定安置期程</a:t>
            </a:r>
            <a:endParaRPr lang="zh-TW" altLang="en-US" sz="3600" b="1" smtClean="0">
              <a:solidFill>
                <a:schemeClr val="accent2"/>
              </a:solidFill>
              <a:ea typeface="標楷體" panose="03000509000000000000" pitchFamily="65" charset="-120"/>
            </a:endParaRPr>
          </a:p>
          <a:p>
            <a:pPr eaLnBrk="1" hangingPunct="1">
              <a:buFontTx/>
              <a:buNone/>
            </a:pPr>
            <a:r>
              <a:rPr lang="zh-TW" altLang="en-US" sz="3600" b="1" smtClean="0">
                <a:solidFill>
                  <a:schemeClr val="accent2"/>
                </a:solidFill>
                <a:ea typeface="標楷體" panose="03000509000000000000" pitchFamily="65" charset="-120"/>
              </a:rPr>
              <a:t>  貳</a:t>
            </a:r>
            <a:r>
              <a:rPr lang="zh-TW" altLang="en-US" sz="3600" b="1" smtClean="0">
                <a:solidFill>
                  <a:schemeClr val="accent2"/>
                </a:solidFill>
              </a:rPr>
              <a:t>、</a:t>
            </a:r>
            <a:r>
              <a:rPr lang="zh-TW" altLang="zh-TW" sz="3600" b="1" smtClean="0">
                <a:solidFill>
                  <a:schemeClr val="accent2"/>
                </a:solidFill>
                <a:latin typeface="Times New Roman" panose="02020603050405020304" pitchFamily="18" charset="0"/>
                <a:ea typeface="標楷體" panose="03000509000000000000" pitchFamily="65" charset="-120"/>
              </a:rPr>
              <a:t>常用公文</a:t>
            </a:r>
            <a:endParaRPr lang="zh-TW" altLang="en-US" sz="3600" b="1" smtClean="0">
              <a:solidFill>
                <a:schemeClr val="accent2"/>
              </a:solidFill>
              <a:ea typeface="標楷體" panose="03000509000000000000" pitchFamily="65" charset="-120"/>
            </a:endParaRPr>
          </a:p>
          <a:p>
            <a:pPr eaLnBrk="1" hangingPunct="1">
              <a:buFontTx/>
              <a:buNone/>
            </a:pPr>
            <a:r>
              <a:rPr lang="zh-TW" altLang="en-US" sz="3600" b="1" smtClean="0">
                <a:solidFill>
                  <a:schemeClr val="accent2"/>
                </a:solidFill>
                <a:ea typeface="標楷體" panose="03000509000000000000" pitchFamily="65" charset="-120"/>
              </a:rPr>
              <a:t>  参</a:t>
            </a:r>
            <a:r>
              <a:rPr lang="zh-TW" altLang="en-US" sz="3600" b="1" smtClean="0">
                <a:solidFill>
                  <a:schemeClr val="accent2"/>
                </a:solidFill>
              </a:rPr>
              <a:t>、</a:t>
            </a:r>
            <a:r>
              <a:rPr lang="zh-TW" altLang="zh-TW" sz="3600" b="1" smtClean="0">
                <a:solidFill>
                  <a:schemeClr val="accent2"/>
                </a:solidFill>
                <a:latin typeface="Times New Roman" panose="02020603050405020304" pitchFamily="18" charset="0"/>
                <a:ea typeface="標楷體" panose="03000509000000000000" pitchFamily="65" charset="-120"/>
              </a:rPr>
              <a:t>常見問題</a:t>
            </a:r>
            <a:endParaRPr lang="en-US" altLang="zh-TW" sz="3600" b="1" smtClean="0">
              <a:solidFill>
                <a:schemeClr val="accent2"/>
              </a:solidFill>
              <a:ea typeface="標楷體" panose="03000509000000000000" pitchFamily="65" charset="-120"/>
            </a:endParaRPr>
          </a:p>
          <a:p>
            <a:pPr eaLnBrk="1" hangingPunct="1">
              <a:buFontTx/>
              <a:buNone/>
            </a:pPr>
            <a:r>
              <a:rPr lang="zh-TW" altLang="en-US" sz="3600" b="1" smtClean="0">
                <a:solidFill>
                  <a:schemeClr val="accent2"/>
                </a:solidFill>
                <a:ea typeface="標楷體" panose="03000509000000000000" pitchFamily="65" charset="-120"/>
              </a:rPr>
              <a:t>  </a:t>
            </a:r>
            <a:r>
              <a:rPr lang="zh-TW" altLang="en-US" sz="3600" b="1" smtClean="0">
                <a:solidFill>
                  <a:schemeClr val="accent2"/>
                </a:solidFill>
                <a:latin typeface="Times New Roman" panose="02020603050405020304" pitchFamily="18" charset="0"/>
                <a:ea typeface="標楷體" panose="03000509000000000000" pitchFamily="65" charset="-120"/>
              </a:rPr>
              <a:t>肆、重要事項宣導</a:t>
            </a:r>
            <a:endParaRPr lang="zh-TW" altLang="en-US" sz="3600" b="1" smtClean="0">
              <a:solidFill>
                <a:schemeClr val="accent2"/>
              </a:solidFill>
              <a:ea typeface="標楷體" panose="03000509000000000000" pitchFamily="65" charset="-120"/>
            </a:endParaRPr>
          </a:p>
        </p:txBody>
      </p:sp>
      <p:sp>
        <p:nvSpPr>
          <p:cNvPr id="4100"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AAE15101-72C2-42E5-A230-A0C6E8CF02A1}" type="slidenum">
              <a:rPr lang="en-US" altLang="zh-TW"/>
              <a:pPr>
                <a:defRPr/>
              </a:pPr>
              <a:t>2</a:t>
            </a:fld>
            <a:endParaRPr lang="en-US" altLang="zh-TW"/>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22325" y="260350"/>
            <a:ext cx="7543800" cy="1449388"/>
          </a:xfrm>
        </p:spPr>
        <p:txBody>
          <a:bodyPr/>
          <a:lstStyle/>
          <a:p>
            <a:pPr eaLnBrk="1" fontAlgn="auto" hangingPunct="1">
              <a:spcAft>
                <a:spcPts val="0"/>
              </a:spcAft>
              <a:defRPr/>
            </a:pPr>
            <a:r>
              <a:rPr lang="zh-TW" altLang="en-US" b="1" dirty="0" smtClean="0">
                <a:solidFill>
                  <a:schemeClr val="tx1">
                    <a:lumMod val="75000"/>
                    <a:lumOff val="25000"/>
                  </a:schemeClr>
                </a:solidFill>
                <a:latin typeface="Times New Roman" panose="02020603050405020304" pitchFamily="18" charset="0"/>
                <a:ea typeface="標楷體" panose="03000509000000000000" pitchFamily="65" charset="-120"/>
              </a:rPr>
              <a:t>壹</a:t>
            </a:r>
            <a:r>
              <a:rPr lang="zh-TW" altLang="en-US" b="1"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b="1" dirty="0" smtClean="0">
                <a:solidFill>
                  <a:schemeClr val="tx1">
                    <a:lumMod val="75000"/>
                    <a:lumOff val="25000"/>
                  </a:schemeClr>
                </a:solidFill>
                <a:latin typeface="Times New Roman" panose="02020603050405020304" pitchFamily="18" charset="0"/>
                <a:ea typeface="標楷體" panose="03000509000000000000" pitchFamily="65" charset="-120"/>
              </a:rPr>
              <a:t>鑑定安置期程</a:t>
            </a:r>
            <a:endParaRPr lang="zh-TW" altLang="en-US" b="1" dirty="0" smtClean="0">
              <a:solidFill>
                <a:schemeClr val="tx1">
                  <a:lumMod val="75000"/>
                  <a:lumOff val="25000"/>
                </a:schemeClr>
              </a:solidFill>
              <a:ea typeface="標楷體" panose="03000509000000000000" pitchFamily="65" charset="-120"/>
            </a:endParaRPr>
          </a:p>
        </p:txBody>
      </p:sp>
      <p:sp>
        <p:nvSpPr>
          <p:cNvPr id="13315" name="Rectangle 3"/>
          <p:cNvSpPr>
            <a:spLocks noGrp="1" noChangeArrowheads="1"/>
          </p:cNvSpPr>
          <p:nvPr>
            <p:ph idx="1"/>
          </p:nvPr>
        </p:nvSpPr>
        <p:spPr/>
        <p:txBody>
          <a:bodyPr/>
          <a:lstStyle/>
          <a:p>
            <a:pPr eaLnBrk="1" hangingPunct="1">
              <a:buFontTx/>
              <a:buNone/>
            </a:pPr>
            <a:r>
              <a:rPr lang="zh-TW" altLang="en-US" sz="2800" b="1" smtClean="0">
                <a:ea typeface="標楷體" panose="03000509000000000000" pitchFamily="65" charset="-120"/>
              </a:rPr>
              <a:t> </a:t>
            </a:r>
            <a:endParaRPr lang="en-US" altLang="zh-TW" sz="2800" b="1" smtClean="0">
              <a:ea typeface="標楷體" panose="03000509000000000000" pitchFamily="65" charset="-120"/>
            </a:endParaRPr>
          </a:p>
          <a:p>
            <a:pPr eaLnBrk="1" hangingPunct="1">
              <a:buFontTx/>
              <a:buNone/>
            </a:pPr>
            <a:r>
              <a:rPr lang="zh-TW" altLang="en-US" sz="2800" b="1" smtClean="0">
                <a:ea typeface="標楷體" panose="03000509000000000000" pitchFamily="65" charset="-120"/>
              </a:rPr>
              <a:t>如附件</a:t>
            </a:r>
          </a:p>
        </p:txBody>
      </p:sp>
      <p:sp>
        <p:nvSpPr>
          <p:cNvPr id="5124"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19400BDF-2BE4-4B9E-9C10-6CE1853AF54F}" type="slidenum">
              <a:rPr lang="en-US" altLang="zh-TW"/>
              <a:pPr>
                <a:defRPr/>
              </a:pPr>
              <a:t>3</a:t>
            </a:fld>
            <a:endParaRPr lang="en-US" altLang="zh-TW"/>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p:txBody>
          <a:bodyPr rtlCol="0">
            <a:normAutofit fontScale="92500" lnSpcReduction="1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Q1.</a:t>
            </a:r>
            <a:r>
              <a:rPr lang="zh-TW" altLang="en-US" sz="2800" dirty="0" smtClean="0">
                <a:solidFill>
                  <a:schemeClr val="tx1">
                    <a:lumMod val="75000"/>
                    <a:lumOff val="25000"/>
                  </a:schemeClr>
                </a:solidFill>
                <a:ea typeface="標楷體" panose="03000509000000000000" pitchFamily="65" charset="-120"/>
              </a:rPr>
              <a:t>學生</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轉學至</a:t>
            </a:r>
            <a:r>
              <a:rPr lang="zh-TW" altLang="en-US" sz="2800" dirty="0" smtClean="0">
                <a:solidFill>
                  <a:srgbClr val="FF0000"/>
                </a:solidFill>
                <a:latin typeface="標楷體" panose="03000509000000000000" pitchFamily="65" charset="-120"/>
                <a:ea typeface="標楷體" panose="03000509000000000000" pitchFamily="65" charset="-120"/>
              </a:rPr>
              <a:t>非本縣所轄學校</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如何處理</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A1:</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與該校聯繫確定學生可以就讀</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-&gt;2.</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至特通網完成異動 </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-&gt;3</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發文</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正本給屏東縣政府</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務必於公文中敘寫學生在其他縣市之戶籍資料</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、副本給該學校</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隨文附上學生轉銜資料</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發文內容請參考本府範例</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*註</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此類案件</a:t>
            </a:r>
            <a:r>
              <a:rPr lang="zh-TW" altLang="en-US" sz="2800" dirty="0" smtClean="0">
                <a:solidFill>
                  <a:srgbClr val="FF0000"/>
                </a:solidFill>
                <a:latin typeface="標楷體" panose="03000509000000000000" pitchFamily="65" charset="-120"/>
                <a:ea typeface="標楷體" panose="03000509000000000000" pitchFamily="65" charset="-120"/>
              </a:rPr>
              <a:t>毋需送鑑輔會</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審查</a:t>
            </a: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614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DA3D1457-6137-46D4-BFAE-FCE29D381E5C}" type="slidenum">
              <a:rPr lang="en-US" altLang="zh-TW"/>
              <a:pPr>
                <a:defRPr/>
              </a:pPr>
              <a:t>4</a:t>
            </a:fld>
            <a:endParaRPr lang="en-US" altLang="zh-TW"/>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a:xfrm>
            <a:off x="822325" y="1846263"/>
            <a:ext cx="7543800" cy="4391025"/>
          </a:xfrm>
        </p:spPr>
        <p:txBody>
          <a:bodyPr rtlCol="0">
            <a:normAutofit fontScale="85000" lnSpcReduction="2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Q2.</a:t>
            </a:r>
            <a:r>
              <a:rPr lang="zh-TW" altLang="zh-TW" sz="2800" dirty="0" smtClean="0">
                <a:solidFill>
                  <a:schemeClr val="tx1">
                    <a:lumMod val="75000"/>
                    <a:lumOff val="25000"/>
                  </a:schemeClr>
                </a:solidFill>
                <a:ea typeface="標楷體" panose="03000509000000000000" pitchFamily="65" charset="-120"/>
              </a:rPr>
              <a:t>何謂</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rgbClr val="3333FF"/>
                </a:solidFill>
                <a:ea typeface="標楷體" panose="03000509000000000000" pitchFamily="65" charset="-120"/>
              </a:rPr>
              <a:t>重新安置</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個案</a:t>
            </a:r>
            <a:r>
              <a:rPr lang="en-US" altLang="zh-TW" sz="2800" dirty="0" smtClean="0">
                <a:solidFill>
                  <a:schemeClr val="tx1">
                    <a:lumMod val="75000"/>
                    <a:lumOff val="25000"/>
                  </a:schemeClr>
                </a:solidFill>
                <a:ea typeface="標楷體" panose="03000509000000000000" pitchFamily="65" charset="-120"/>
              </a:rPr>
              <a:t>?</a:t>
            </a:r>
            <a:endParaRPr lang="en-US" altLang="zh-TW" sz="2800" dirty="0">
              <a:solidFill>
                <a:schemeClr val="tx1">
                  <a:lumMod val="75000"/>
                  <a:lumOff val="25000"/>
                </a:schemeClr>
              </a:solidFill>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A2:</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指本</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縣所轄學校</a:t>
            </a:r>
            <a:r>
              <a:rPr lang="zh-TW" altLang="zh-TW" sz="2800" dirty="0">
                <a:solidFill>
                  <a:srgbClr val="3333FF"/>
                </a:solidFill>
                <a:latin typeface="標楷體" panose="03000509000000000000" pitchFamily="65" charset="-120"/>
                <a:ea typeface="標楷體" panose="03000509000000000000" pitchFamily="65" charset="-120"/>
              </a:rPr>
              <a:t>同一教育階段</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之普通班特教</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學生</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資源班轉資源班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巡輔班」、「巡輔班轉巡輔班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資源</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班」</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之個案</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無須重新</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評估</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rgbClr val="3333FF"/>
                </a:solidFill>
                <a:latin typeface="標楷體" panose="03000509000000000000" pitchFamily="65" charset="-120"/>
                <a:ea typeface="標楷體" panose="03000509000000000000" pitchFamily="65" charset="-120"/>
              </a:rPr>
              <a:t>無須</a:t>
            </a:r>
            <a:r>
              <a:rPr lang="zh-TW" altLang="en-US" sz="2800" dirty="0" smtClean="0">
                <a:solidFill>
                  <a:srgbClr val="3333FF"/>
                </a:solidFill>
                <a:latin typeface="標楷體" panose="03000509000000000000" pitchFamily="65" charset="-120"/>
                <a:ea typeface="標楷體" panose="03000509000000000000" pitchFamily="65" charset="-120"/>
              </a:rPr>
              <a:t>送</a:t>
            </a:r>
            <a:r>
              <a:rPr lang="zh-TW" altLang="en-US" sz="2800" dirty="0">
                <a:solidFill>
                  <a:srgbClr val="3333FF"/>
                </a:solidFill>
                <a:latin typeface="標楷體" panose="03000509000000000000" pitchFamily="65" charset="-120"/>
                <a:ea typeface="標楷體" panose="03000509000000000000" pitchFamily="65" charset="-120"/>
              </a:rPr>
              <a:t>鑑輔會</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審查</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en-US" altLang="zh-TW" sz="24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處理方式</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確定學生已報名</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 2.</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至特通網異動接收學生資料</a:t>
            </a:r>
            <a:r>
              <a:rPr lang="zh-TW" altLang="en-US" sz="2800" dirty="0" smtClean="0">
                <a:solidFill>
                  <a:schemeClr val="tx1">
                    <a:lumMod val="75000"/>
                    <a:lumOff val="25000"/>
                  </a:schemeClr>
                </a:solidFill>
                <a:latin typeface="新細明體" panose="02020500000000000000" pitchFamily="18"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若學生資料尚在原就讀學校特通網中</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請連絡</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原就讀</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學校將資料異動給貴校</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-&gt;3.</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將</a:t>
            </a:r>
            <a:r>
              <a:rPr lang="zh-TW" altLang="en-US" sz="2800" u="sng" dirty="0" smtClean="0">
                <a:solidFill>
                  <a:schemeClr val="tx1">
                    <a:lumMod val="75000"/>
                    <a:lumOff val="25000"/>
                  </a:schemeClr>
                </a:solidFill>
                <a:latin typeface="標楷體" panose="03000509000000000000" pitchFamily="65" charset="-120"/>
                <a:ea typeface="標楷體" panose="03000509000000000000" pitchFamily="65" charset="-120"/>
              </a:rPr>
              <a:t>申請表</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及相關資料</a:t>
            </a:r>
            <a:r>
              <a:rPr lang="zh-TW" altLang="en-US" sz="2800" u="sng" dirty="0" smtClean="0">
                <a:solidFill>
                  <a:srgbClr val="FF0000"/>
                </a:solidFill>
                <a:latin typeface="標楷體" panose="03000509000000000000" pitchFamily="65" charset="-120"/>
                <a:ea typeface="標楷體" panose="03000509000000000000" pitchFamily="65" charset="-120"/>
              </a:rPr>
              <a:t>送交特教資源中心</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詳參附件</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註</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集中</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式特教班轉集中式特教班</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，須</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提報重新評估</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endParaRPr lang="zh-TW" altLang="zh-TW" sz="2800" dirty="0">
              <a:solidFill>
                <a:schemeClr val="tx1">
                  <a:lumMod val="75000"/>
                  <a:lumOff val="25000"/>
                </a:schemeClr>
              </a:solidFill>
              <a:latin typeface="標楷體" panose="03000509000000000000" pitchFamily="65" charset="-120"/>
              <a:ea typeface="標楷體" panose="03000509000000000000" pitchFamily="65" charset="-120"/>
            </a:endParaRPr>
          </a:p>
        </p:txBody>
      </p:sp>
      <p:sp>
        <p:nvSpPr>
          <p:cNvPr id="7172"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19E9FA44-8E0F-434D-8403-0E5E31321A39}" type="slidenum">
              <a:rPr lang="en-US" altLang="zh-TW"/>
              <a:pPr>
                <a:defRPr/>
              </a:pPr>
              <a:t>5</a:t>
            </a:fld>
            <a:endParaRPr lang="en-US" altLang="zh-TW"/>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a:xfrm>
            <a:off x="822325" y="1846263"/>
            <a:ext cx="7543800" cy="4391025"/>
          </a:xfrm>
        </p:spPr>
        <p:txBody>
          <a:bodyPr rtlCol="0">
            <a:normAutofit fontScale="92500" lnSpcReduction="1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Q3.</a:t>
            </a:r>
            <a:r>
              <a:rPr lang="zh-TW" altLang="zh-TW" sz="2800" dirty="0" smtClean="0">
                <a:solidFill>
                  <a:schemeClr val="tx1">
                    <a:lumMod val="75000"/>
                    <a:lumOff val="25000"/>
                  </a:schemeClr>
                </a:solidFill>
                <a:ea typeface="標楷體" panose="03000509000000000000" pitchFamily="65" charset="-120"/>
              </a:rPr>
              <a:t>何</a:t>
            </a:r>
            <a:r>
              <a:rPr lang="zh-TW" altLang="en-US" sz="2800" dirty="0" smtClean="0">
                <a:solidFill>
                  <a:schemeClr val="tx1">
                    <a:lumMod val="75000"/>
                    <a:lumOff val="25000"/>
                  </a:schemeClr>
                </a:solidFill>
                <a:ea typeface="標楷體" panose="03000509000000000000" pitchFamily="65" charset="-120"/>
              </a:rPr>
              <a:t>時需提報</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rgbClr val="FF0000"/>
                </a:solidFill>
                <a:ea typeface="標楷體" panose="03000509000000000000" pitchFamily="65" charset="-120"/>
              </a:rPr>
              <a:t>重新評估</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個案</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，且如何處理</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A3:</a:t>
            </a:r>
          </a:p>
          <a:p>
            <a:pPr marL="0" indent="0" eaLnBrk="1" fontAlgn="auto" hangingPunct="1">
              <a:buFontTx/>
              <a:buNone/>
              <a:defRPr/>
            </a:pP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一</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對象</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於同一教育階段轉學</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rgbClr val="FF0000"/>
                </a:solidFill>
                <a:latin typeface="標楷體" panose="03000509000000000000" pitchFamily="65" charset="-120"/>
                <a:ea typeface="標楷體" panose="03000509000000000000" pitchFamily="65" charset="-120"/>
              </a:rPr>
              <a:t>特教班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轉資源班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巡輔班、資源班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巡輔班</a:t>
            </a:r>
            <a:r>
              <a:rPr lang="zh-TW" altLang="en-US" sz="2800" dirty="0">
                <a:solidFill>
                  <a:srgbClr val="FF0000"/>
                </a:solidFill>
                <a:latin typeface="標楷體" panose="03000509000000000000" pitchFamily="65" charset="-120"/>
                <a:ea typeface="標楷體" panose="03000509000000000000" pitchFamily="65" charset="-120"/>
              </a:rPr>
              <a:t>轉特教班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、特教班</a:t>
            </a:r>
            <a:r>
              <a:rPr lang="zh-TW" altLang="en-US" sz="2800" dirty="0">
                <a:solidFill>
                  <a:srgbClr val="FF0000"/>
                </a:solidFill>
                <a:latin typeface="標楷體" panose="03000509000000000000" pitchFamily="65" charset="-120"/>
                <a:ea typeface="標楷體" panose="03000509000000000000" pitchFamily="65" charset="-120"/>
              </a:rPr>
              <a:t>轉特教班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endParaRPr lang="en-US" altLang="zh-TW" sz="2800" dirty="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2</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鑑輔會要求一定日期重新評估</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如一年後</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重新評估</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endParaRPr lang="en-US" altLang="zh-TW" sz="2800" dirty="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3</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rgbClr val="FF0000"/>
                </a:solidFill>
                <a:latin typeface="標楷體" panose="03000509000000000000" pitchFamily="65" charset="-120"/>
                <a:ea typeface="標楷體" panose="03000509000000000000" pitchFamily="65" charset="-120"/>
              </a:rPr>
              <a:t>跨教育階段</a:t>
            </a:r>
            <a:r>
              <a:rPr lang="zh-TW" altLang="en-US" sz="2800" u="sng" dirty="0">
                <a:solidFill>
                  <a:schemeClr val="tx1">
                    <a:lumMod val="75000"/>
                    <a:lumOff val="25000"/>
                  </a:schemeClr>
                </a:solidFill>
                <a:latin typeface="標楷體" panose="03000509000000000000" pitchFamily="65" charset="-120"/>
                <a:ea typeface="標楷體" panose="03000509000000000000" pitchFamily="65" charset="-120"/>
              </a:rPr>
              <a:t>轉銜</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rgbClr val="FF0000"/>
                </a:solidFill>
                <a:latin typeface="標楷體" panose="03000509000000000000" pitchFamily="65" charset="-120"/>
                <a:ea typeface="標楷體" panose="03000509000000000000" pitchFamily="65" charset="-120"/>
              </a:rPr>
              <a:t>大班</a:t>
            </a:r>
            <a:r>
              <a:rPr lang="zh-TW" altLang="en-US" sz="2800" dirty="0">
                <a:solidFill>
                  <a:srgbClr val="FF0000"/>
                </a:solidFill>
                <a:latin typeface="標楷體" panose="03000509000000000000" pitchFamily="65" charset="-120"/>
                <a:ea typeface="標楷體" panose="03000509000000000000" pitchFamily="65" charset="-120"/>
              </a:rPr>
              <a:t>生</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rgbClr val="FF0000"/>
                </a:solidFill>
                <a:latin typeface="標楷體" panose="03000509000000000000" pitchFamily="65" charset="-120"/>
                <a:ea typeface="標楷體" panose="03000509000000000000" pitchFamily="65" charset="-120"/>
              </a:rPr>
              <a:t>小六生</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rgbClr val="FF0000"/>
                </a:solidFill>
                <a:latin typeface="標楷體" panose="03000509000000000000" pitchFamily="65" charset="-120"/>
                <a:ea typeface="標楷體" panose="03000509000000000000" pitchFamily="65" charset="-120"/>
              </a:rPr>
              <a:t>國二生</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endParaRPr lang="en-US" altLang="zh-TW" sz="2800" dirty="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二</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處理方式</a:t>
            </a:r>
            <a:r>
              <a:rPr lang="en-US" altLang="zh-TW" sz="2800" dirty="0" smtClean="0">
                <a:solidFill>
                  <a:schemeClr val="tx1">
                    <a:lumMod val="75000"/>
                    <a:lumOff val="25000"/>
                  </a:schemeClr>
                </a:solidFill>
                <a:ea typeface="標楷體" panose="03000509000000000000" pitchFamily="65" charset="-120"/>
              </a:rPr>
              <a:t>:</a:t>
            </a:r>
            <a:r>
              <a:rPr lang="zh-TW" altLang="en-US" sz="2800" dirty="0" smtClean="0">
                <a:solidFill>
                  <a:schemeClr val="tx1">
                    <a:lumMod val="75000"/>
                    <a:lumOff val="25000"/>
                  </a:schemeClr>
                </a:solidFill>
                <a:ea typeface="標楷體" panose="03000509000000000000" pitchFamily="65" charset="-120"/>
              </a:rPr>
              <a:t>依本府期程送鑑輔會進行鑑定安置</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8196"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DC04355B-E89F-4312-92EF-86B103CBF0BB}" type="slidenum">
              <a:rPr lang="en-US" altLang="zh-TW"/>
              <a:pPr>
                <a:defRPr/>
              </a:pPr>
              <a:t>6</a:t>
            </a:fld>
            <a:endParaRPr lang="en-US" altLang="zh-TW"/>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p:txBody>
          <a:bodyPr rtlCol="0">
            <a:normAutofit fontScale="92500" lnSpcReduction="2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Q4.</a:t>
            </a:r>
            <a:r>
              <a:rPr lang="zh-TW" altLang="en-US" sz="2800" dirty="0" smtClean="0">
                <a:solidFill>
                  <a:schemeClr val="tx1">
                    <a:lumMod val="75000"/>
                    <a:lumOff val="25000"/>
                  </a:schemeClr>
                </a:solidFill>
                <a:ea typeface="標楷體" panose="03000509000000000000" pitchFamily="65" charset="-120"/>
              </a:rPr>
              <a:t>特教學生</a:t>
            </a:r>
            <a:r>
              <a:rPr lang="zh-TW" altLang="en-US" sz="2800" u="sng" dirty="0" smtClean="0">
                <a:solidFill>
                  <a:schemeClr val="tx1">
                    <a:lumMod val="75000"/>
                    <a:lumOff val="25000"/>
                  </a:schemeClr>
                </a:solidFill>
                <a:latin typeface="標楷體" panose="03000509000000000000" pitchFamily="65" charset="-120"/>
                <a:ea typeface="標楷體" panose="03000509000000000000" pitchFamily="65" charset="-120"/>
              </a:rPr>
              <a:t>轉學</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的處理方式</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A4:</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轉學至外縣市</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rgbClr val="3333FF"/>
                </a:solidFill>
                <a:latin typeface="標楷體" panose="03000509000000000000" pitchFamily="65" charset="-120"/>
                <a:ea typeface="標楷體" panose="03000509000000000000" pitchFamily="65" charset="-120"/>
              </a:rPr>
              <a:t>毋需送鑑輔會</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審查</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，請參</a:t>
            </a:r>
            <a:r>
              <a:rPr lang="en-US" altLang="zh-TW" sz="2800" dirty="0">
                <a:solidFill>
                  <a:schemeClr val="tx1">
                    <a:lumMod val="75000"/>
                    <a:lumOff val="25000"/>
                  </a:schemeClr>
                </a:solidFill>
                <a:ea typeface="標楷體" panose="03000509000000000000" pitchFamily="65" charset="-120"/>
              </a:rPr>
              <a:t>Q1</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轉學至本縣所轄學校</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 「資源</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班轉資源班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巡輔班」、「巡輔班轉巡輔班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dirty="0">
                <a:solidFill>
                  <a:schemeClr val="tx1">
                    <a:lumMod val="75000"/>
                    <a:lumOff val="25000"/>
                  </a:schemeClr>
                </a:solidFill>
                <a:latin typeface="標楷體" panose="03000509000000000000" pitchFamily="65" charset="-120"/>
                <a:ea typeface="標楷體" panose="03000509000000000000" pitchFamily="65" charset="-120"/>
              </a:rPr>
              <a:t>資源班」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之</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個案</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-&gt;</a:t>
            </a:r>
            <a:r>
              <a:rPr lang="zh-TW" altLang="en-US" sz="2800" dirty="0" smtClean="0">
                <a:solidFill>
                  <a:srgbClr val="3333FF"/>
                </a:solidFill>
                <a:latin typeface="標楷體" panose="03000509000000000000" pitchFamily="65" charset="-120"/>
                <a:ea typeface="標楷體" panose="03000509000000000000" pitchFamily="65" charset="-120"/>
              </a:rPr>
              <a:t>重新安置</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rgbClr val="3333FF"/>
                </a:solidFill>
                <a:latin typeface="標楷體" panose="03000509000000000000" pitchFamily="65" charset="-120"/>
                <a:ea typeface="標楷體" panose="03000509000000000000" pitchFamily="65" charset="-120"/>
              </a:rPr>
              <a:t>毋</a:t>
            </a:r>
            <a:r>
              <a:rPr lang="zh-TW" altLang="en-US" sz="2800" dirty="0">
                <a:solidFill>
                  <a:srgbClr val="3333FF"/>
                </a:solidFill>
                <a:latin typeface="標楷體" panose="03000509000000000000" pitchFamily="65" charset="-120"/>
                <a:ea typeface="標楷體" panose="03000509000000000000" pitchFamily="65" charset="-120"/>
              </a:rPr>
              <a:t>需送鑑輔會</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審查</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，請參</a:t>
            </a:r>
            <a:r>
              <a:rPr lang="en-US" altLang="zh-TW" sz="2800" dirty="0">
                <a:solidFill>
                  <a:schemeClr val="tx1">
                    <a:lumMod val="75000"/>
                    <a:lumOff val="25000"/>
                  </a:schemeClr>
                </a:solidFill>
                <a:ea typeface="標楷體" panose="03000509000000000000" pitchFamily="65" charset="-120"/>
              </a:rPr>
              <a:t>Q.2</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 </a:t>
            </a:r>
            <a:endParaRPr lang="en-US" altLang="zh-TW" sz="2800" dirty="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800" dirty="0">
                <a:solidFill>
                  <a:srgbClr val="FF0000"/>
                </a:solidFill>
                <a:latin typeface="標楷體" panose="03000509000000000000" pitchFamily="65" charset="-120"/>
                <a:ea typeface="標楷體" panose="03000509000000000000" pitchFamily="65" charset="-120"/>
              </a:rPr>
              <a:t>特教班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轉資源班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巡輔班、資源班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巡輔班</a:t>
            </a:r>
            <a:r>
              <a:rPr lang="zh-TW" altLang="en-US" sz="2800" dirty="0">
                <a:solidFill>
                  <a:srgbClr val="FF0000"/>
                </a:solidFill>
                <a:latin typeface="標楷體" panose="03000509000000000000" pitchFamily="65" charset="-120"/>
                <a:ea typeface="標楷體" panose="03000509000000000000" pitchFamily="65" charset="-120"/>
              </a:rPr>
              <a:t>轉特教班</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、特教班</a:t>
            </a:r>
            <a:r>
              <a:rPr lang="zh-TW" altLang="en-US" sz="2800" dirty="0">
                <a:solidFill>
                  <a:srgbClr val="FF0000"/>
                </a:solidFill>
                <a:latin typeface="標楷體" panose="03000509000000000000" pitchFamily="65" charset="-120"/>
                <a:ea typeface="標楷體" panose="03000509000000000000" pitchFamily="65" charset="-120"/>
              </a:rPr>
              <a:t>轉特教</a:t>
            </a:r>
            <a:r>
              <a:rPr lang="zh-TW" altLang="en-US" sz="2800" dirty="0" smtClean="0">
                <a:solidFill>
                  <a:srgbClr val="FF0000"/>
                </a:solidFill>
                <a:latin typeface="標楷體" panose="03000509000000000000" pitchFamily="65" charset="-120"/>
                <a:ea typeface="標楷體" panose="03000509000000000000" pitchFamily="65" charset="-120"/>
              </a:rPr>
              <a:t>班</a:t>
            </a:r>
            <a:r>
              <a:rPr lang="en-US" altLang="zh-TW" sz="2800" dirty="0">
                <a:solidFill>
                  <a:schemeClr val="tx1">
                    <a:lumMod val="75000"/>
                    <a:lumOff val="25000"/>
                  </a:schemeClr>
                </a:solidFill>
                <a:latin typeface="標楷體" panose="03000509000000000000" pitchFamily="65" charset="-120"/>
                <a:ea typeface="標楷體" panose="03000509000000000000" pitchFamily="65" charset="-120"/>
              </a:rPr>
              <a:t>-&gt;</a:t>
            </a:r>
            <a:r>
              <a:rPr lang="zh-TW" altLang="en-US" sz="2800" dirty="0">
                <a:solidFill>
                  <a:srgbClr val="FF3300"/>
                </a:solidFill>
                <a:latin typeface="標楷體" panose="03000509000000000000" pitchFamily="65" charset="-120"/>
                <a:ea typeface="標楷體" panose="03000509000000000000" pitchFamily="65" charset="-120"/>
              </a:rPr>
              <a:t>重新評估</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rgbClr val="FF0000"/>
                </a:solidFill>
                <a:latin typeface="標楷體" panose="03000509000000000000" pitchFamily="65" charset="-120"/>
                <a:ea typeface="標楷體" panose="03000509000000000000" pitchFamily="65" charset="-120"/>
              </a:rPr>
              <a:t>需</a:t>
            </a:r>
            <a:r>
              <a:rPr lang="zh-TW" altLang="en-US" sz="2800" dirty="0">
                <a:solidFill>
                  <a:srgbClr val="FF0000"/>
                </a:solidFill>
                <a:latin typeface="標楷體" panose="03000509000000000000" pitchFamily="65" charset="-120"/>
                <a:ea typeface="標楷體" panose="03000509000000000000" pitchFamily="65" charset="-120"/>
              </a:rPr>
              <a:t>送鑑輔會</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審查，請</a:t>
            </a:r>
            <a:r>
              <a:rPr lang="zh-TW" altLang="en-US" sz="2800" dirty="0">
                <a:solidFill>
                  <a:schemeClr val="tx1">
                    <a:lumMod val="75000"/>
                    <a:lumOff val="25000"/>
                  </a:schemeClr>
                </a:solidFill>
                <a:latin typeface="標楷體" panose="03000509000000000000" pitchFamily="65" charset="-120"/>
                <a:ea typeface="標楷體" panose="03000509000000000000" pitchFamily="65" charset="-120"/>
              </a:rPr>
              <a:t>參</a:t>
            </a:r>
            <a:r>
              <a:rPr lang="en-US" altLang="zh-TW" sz="2800" dirty="0" smtClean="0">
                <a:solidFill>
                  <a:schemeClr val="tx1">
                    <a:lumMod val="75000"/>
                    <a:lumOff val="25000"/>
                  </a:schemeClr>
                </a:solidFill>
                <a:ea typeface="標楷體" panose="03000509000000000000" pitchFamily="65" charset="-120"/>
              </a:rPr>
              <a:t>Q3.</a:t>
            </a:r>
            <a:endParaRPr lang="en-US" altLang="zh-TW" sz="2800" dirty="0">
              <a:solidFill>
                <a:schemeClr val="tx1">
                  <a:lumMod val="75000"/>
                  <a:lumOff val="25000"/>
                </a:schemeClr>
              </a:solidFill>
              <a:ea typeface="標楷體" panose="03000509000000000000" pitchFamily="65" charset="-120"/>
            </a:endParaRPr>
          </a:p>
          <a:p>
            <a:pPr marL="0" indent="0" eaLnBrk="1" fontAlgn="auto" hangingPunct="1">
              <a:buFontTx/>
              <a:buNone/>
              <a:defRPr/>
            </a:pP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9220"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9B560DAF-51A0-41B1-944D-BA7E3BCCD14A}" type="slidenum">
              <a:rPr lang="en-US" altLang="zh-TW"/>
              <a:pPr>
                <a:defRPr/>
              </a:pPr>
              <a:t>7</a:t>
            </a:fld>
            <a:endParaRPr lang="en-US" altLang="zh-TW"/>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10243" name="Rectangle 3"/>
          <p:cNvSpPr>
            <a:spLocks noGrp="1" noChangeArrowheads="1"/>
          </p:cNvSpPr>
          <p:nvPr>
            <p:ph idx="1"/>
          </p:nvPr>
        </p:nvSpPr>
        <p:spPr/>
        <p:txBody>
          <a:bodyPr rtlCol="0">
            <a:normAutofit fontScale="92500" lnSpcReduction="20000"/>
          </a:bodyPr>
          <a:lstStyle/>
          <a:p>
            <a:pPr marL="91440" indent="-91440" eaLnBrk="1" fontAlgn="auto" hangingPunct="1">
              <a:buFontTx/>
              <a:buNone/>
              <a:defRPr/>
            </a:pPr>
            <a:r>
              <a:rPr lang="zh-TW" altLang="en-US" sz="2800" smtClean="0">
                <a:solidFill>
                  <a:schemeClr val="tx1">
                    <a:lumMod val="75000"/>
                    <a:lumOff val="25000"/>
                  </a:schemeClr>
                </a:solidFill>
                <a:ea typeface="標楷體" panose="03000509000000000000" pitchFamily="65" charset="-120"/>
              </a:rPr>
              <a:t> </a:t>
            </a:r>
            <a:r>
              <a:rPr lang="en-US" altLang="zh-TW" sz="2800" smtClean="0">
                <a:solidFill>
                  <a:schemeClr val="tx1">
                    <a:lumMod val="75000"/>
                    <a:lumOff val="25000"/>
                  </a:schemeClr>
                </a:solidFill>
                <a:ea typeface="標楷體" panose="03000509000000000000" pitchFamily="65" charset="-120"/>
              </a:rPr>
              <a:t>Q5.</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學生由縣內甲校轉學至縣內乙校</a:t>
            </a:r>
            <a:r>
              <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相同班別</a:t>
            </a:r>
            <a:r>
              <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smtClean="0">
                <a:solidFill>
                  <a:schemeClr val="tx1">
                    <a:lumMod val="75000"/>
                    <a:lumOff val="25000"/>
                  </a:schemeClr>
                </a:solidFill>
                <a:latin typeface="標楷體" panose="03000509000000000000" pitchFamily="65" charset="-120"/>
                <a:ea typeface="標楷體" panose="03000509000000000000" pitchFamily="65" charset="-120"/>
              </a:rPr>
              <a:t>重新安置</a:t>
            </a:r>
            <a:r>
              <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smtClean="0">
                <a:solidFill>
                  <a:schemeClr val="tx1">
                    <a:lumMod val="75000"/>
                    <a:lumOff val="25000"/>
                  </a:schemeClr>
                </a:solidFill>
                <a:latin typeface="標楷體" panose="03000509000000000000" pitchFamily="65" charset="-120"/>
                <a:ea typeface="標楷體" panose="03000509000000000000" pitchFamily="65" charset="-120"/>
              </a:rPr>
              <a:t>且</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遇有重新評估之需求，如何辦理？特通網如何操作？</a:t>
            </a:r>
            <a:r>
              <a:rPr lang="zh-TW" altLang="en-US" sz="2800" smtClean="0">
                <a:solidFill>
                  <a:schemeClr val="tx1">
                    <a:lumMod val="75000"/>
                    <a:lumOff val="25000"/>
                  </a:schemeClr>
                </a:solidFill>
                <a:latin typeface="標楷體" panose="03000509000000000000" pitchFamily="65" charset="-120"/>
                <a:ea typeface="標楷體" panose="03000509000000000000" pitchFamily="65" charset="-120"/>
              </a:rPr>
              <a:t> </a:t>
            </a:r>
            <a:endPar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endParaRPr>
          </a:p>
          <a:p>
            <a:pPr marL="91440" indent="-91440" eaLnBrk="1" fontAlgn="auto" hangingPunct="1">
              <a:buFontTx/>
              <a:buNone/>
              <a:defRPr/>
            </a:pPr>
            <a:r>
              <a:rPr lang="en-US" altLang="zh-TW" sz="2800" smtClean="0">
                <a:solidFill>
                  <a:schemeClr val="tx1">
                    <a:lumMod val="75000"/>
                    <a:lumOff val="25000"/>
                  </a:schemeClr>
                </a:solidFill>
                <a:ea typeface="標楷體" panose="03000509000000000000" pitchFamily="65" charset="-120"/>
              </a:rPr>
              <a:t>A5:</a:t>
            </a:r>
          </a:p>
          <a:p>
            <a:pPr marL="91440" indent="-91440" eaLnBrk="1" fontAlgn="auto" hangingPunct="1">
              <a:buFontTx/>
              <a:buNone/>
              <a:defRPr/>
            </a:pPr>
            <a:r>
              <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由甲校提報重新評估，必要時會同乙校完成特教相關需求評估，故甲校需先至特通網提報重新評估，並於鑑輔會輸入特通網結果後，方能進行特通網之「異動」。</a:t>
            </a:r>
            <a:endPar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endParaRPr>
          </a:p>
          <a:p>
            <a:pPr marL="91440" indent="-91440" eaLnBrk="1" fontAlgn="auto" hangingPunct="1">
              <a:buFontTx/>
              <a:buNone/>
              <a:defRPr/>
            </a:pPr>
            <a:r>
              <a:rPr lang="en-US" altLang="zh-TW" sz="2800" smtClean="0">
                <a:solidFill>
                  <a:schemeClr val="tx1">
                    <a:lumMod val="75000"/>
                    <a:lumOff val="25000"/>
                  </a:schemeClr>
                </a:solidFill>
                <a:latin typeface="標楷體" panose="03000509000000000000" pitchFamily="65" charset="-120"/>
                <a:ea typeface="標楷體" panose="03000509000000000000" pitchFamily="65" charset="-120"/>
              </a:rPr>
              <a:t>2.</a:t>
            </a:r>
            <a:r>
              <a:rPr lang="zh-TW" altLang="zh-TW" sz="2800" smtClean="0">
                <a:solidFill>
                  <a:schemeClr val="tx1">
                    <a:lumMod val="75000"/>
                    <a:lumOff val="25000"/>
                  </a:schemeClr>
                </a:solidFill>
                <a:latin typeface="標楷體" panose="03000509000000000000" pitchFamily="65" charset="-120"/>
                <a:ea typeface="標楷體" panose="03000509000000000000" pitchFamily="65" charset="-120"/>
              </a:rPr>
              <a:t>如有特殊狀況，得由乙校提報重新評估，屆時特通網之操作請洽特教科承辦人或特教中心鑑定安置組人員。</a:t>
            </a:r>
            <a:endParaRPr lang="zh-TW" altLang="en-US"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10244"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41502F26-5651-44C0-B829-C809F625BF2C}" type="slidenum">
              <a:rPr lang="en-US" altLang="zh-TW"/>
              <a:pPr>
                <a:defRPr/>
              </a:pPr>
              <a:t>8</a:t>
            </a:fld>
            <a:endParaRPr lang="en-US" altLang="zh-TW"/>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貳</a:t>
            </a:r>
            <a:r>
              <a:rPr lang="zh-TW" altLang="en-US" b="1"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b="1" smtClean="0">
                <a:solidFill>
                  <a:schemeClr val="tx1">
                    <a:lumMod val="75000"/>
                    <a:lumOff val="25000"/>
                  </a:schemeClr>
                </a:solidFill>
                <a:latin typeface="Times New Roman" panose="02020603050405020304" pitchFamily="18" charset="0"/>
                <a:ea typeface="標楷體" panose="03000509000000000000" pitchFamily="65" charset="-120"/>
              </a:rPr>
              <a:t>常見問題</a:t>
            </a:r>
            <a:endParaRPr lang="zh-TW" altLang="en-US" b="1" smtClean="0">
              <a:solidFill>
                <a:schemeClr val="tx1">
                  <a:lumMod val="75000"/>
                  <a:lumOff val="25000"/>
                </a:schemeClr>
              </a:solidFill>
              <a:ea typeface="標楷體" panose="03000509000000000000" pitchFamily="65" charset="-120"/>
            </a:endParaRPr>
          </a:p>
        </p:txBody>
      </p:sp>
      <p:sp>
        <p:nvSpPr>
          <p:cNvPr id="8195" name="Rectangle 3"/>
          <p:cNvSpPr>
            <a:spLocks noGrp="1" noChangeArrowheads="1"/>
          </p:cNvSpPr>
          <p:nvPr>
            <p:ph idx="1"/>
          </p:nvPr>
        </p:nvSpPr>
        <p:spPr>
          <a:xfrm>
            <a:off x="469900" y="1557338"/>
            <a:ext cx="8229600" cy="4525962"/>
          </a:xfrm>
        </p:spPr>
        <p:txBody>
          <a:bodyPr rtlCol="0">
            <a:normAutofit fontScale="92500" lnSpcReduction="10000"/>
          </a:bodyPr>
          <a:lstStyle/>
          <a:p>
            <a:pPr marL="91440" indent="-91440" eaLnBrk="1" fontAlgn="auto" hangingPunct="1">
              <a:buFontTx/>
              <a:buNone/>
              <a:defRPr/>
            </a:pPr>
            <a:r>
              <a:rPr lang="zh-TW" altLang="en-US" sz="2800" dirty="0" smtClean="0">
                <a:solidFill>
                  <a:schemeClr val="tx1">
                    <a:lumMod val="75000"/>
                    <a:lumOff val="25000"/>
                  </a:schemeClr>
                </a:solidFill>
                <a:ea typeface="標楷體" panose="03000509000000000000" pitchFamily="65" charset="-120"/>
              </a:rPr>
              <a:t> </a:t>
            </a:r>
            <a:endParaRPr lang="en-US" altLang="zh-TW" sz="2800" dirty="0" smtClean="0">
              <a:solidFill>
                <a:schemeClr val="tx1">
                  <a:lumMod val="75000"/>
                  <a:lumOff val="25000"/>
                </a:schemeClr>
              </a:solidFill>
              <a:ea typeface="標楷體" panose="03000509000000000000" pitchFamily="65" charset="-120"/>
            </a:endParaRPr>
          </a:p>
          <a:p>
            <a:pPr marL="91440" indent="-91440" eaLnBrk="1" fontAlgn="auto" hangingPunct="1">
              <a:buFontTx/>
              <a:buNone/>
              <a:defRPr/>
            </a:pPr>
            <a:r>
              <a:rPr lang="en-US" altLang="zh-TW" sz="2800" dirty="0" smtClean="0">
                <a:solidFill>
                  <a:schemeClr val="tx1">
                    <a:lumMod val="75000"/>
                    <a:lumOff val="25000"/>
                  </a:schemeClr>
                </a:solidFill>
                <a:ea typeface="標楷體" panose="03000509000000000000" pitchFamily="65" charset="-120"/>
              </a:rPr>
              <a:t>Q6.</a:t>
            </a:r>
            <a:r>
              <a:rPr lang="zh-TW" altLang="en-US" sz="2800" dirty="0" smtClean="0">
                <a:solidFill>
                  <a:schemeClr val="tx1">
                    <a:lumMod val="75000"/>
                    <a:lumOff val="25000"/>
                  </a:schemeClr>
                </a:solidFill>
                <a:ea typeface="標楷體" panose="03000509000000000000" pitchFamily="65" charset="-120"/>
              </a:rPr>
              <a:t>若收不到相關公文</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如何處理</a:t>
            </a:r>
            <a:r>
              <a:rPr lang="en-US" altLang="zh-TW" sz="2800" dirty="0" smtClean="0">
                <a:solidFill>
                  <a:schemeClr val="tx1">
                    <a:lumMod val="75000"/>
                    <a:lumOff val="25000"/>
                  </a:schemeClr>
                </a:solidFill>
                <a:ea typeface="標楷體" panose="03000509000000000000" pitchFamily="65" charset="-120"/>
              </a:rPr>
              <a:t>?</a:t>
            </a:r>
          </a:p>
          <a:p>
            <a:pPr marL="0" indent="0" eaLnBrk="1" fontAlgn="auto" hangingPunct="1">
              <a:buFontTx/>
              <a:buNone/>
              <a:defRPr/>
            </a:pP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ea typeface="標楷體" panose="03000509000000000000" pitchFamily="65" charset="-120"/>
              </a:rPr>
              <a:t>A6:</a:t>
            </a:r>
            <a:r>
              <a:rPr lang="zh-TW" altLang="en-US" sz="2800" dirty="0" smtClean="0">
                <a:solidFill>
                  <a:schemeClr val="tx1">
                    <a:lumMod val="75000"/>
                    <a:lumOff val="25000"/>
                  </a:schemeClr>
                </a:solidFill>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1.</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先與</a:t>
            </a:r>
            <a:r>
              <a:rPr lang="zh-TW" altLang="en-US" sz="2800" dirty="0" smtClean="0">
                <a:solidFill>
                  <a:srgbClr val="FF0000"/>
                </a:solidFill>
                <a:latin typeface="標楷體" panose="03000509000000000000" pitchFamily="65" charset="-120"/>
                <a:ea typeface="標楷體" panose="03000509000000000000" pitchFamily="65" charset="-120"/>
              </a:rPr>
              <a:t>貴校文書</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或</a:t>
            </a:r>
            <a:r>
              <a:rPr lang="zh-TW" altLang="en-US" sz="2800" dirty="0" smtClean="0">
                <a:solidFill>
                  <a:srgbClr val="FF0000"/>
                </a:solidFill>
                <a:latin typeface="標楷體" panose="03000509000000000000" pitchFamily="65" charset="-120"/>
                <a:ea typeface="標楷體" panose="03000509000000000000" pitchFamily="65" charset="-120"/>
              </a:rPr>
              <a:t>校內相關承辦人聯繫</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確定是否已定期收進相關公文</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2.</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請上特教資源網查看公告區</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凡能公告知公文</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本府將公告周知</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 3.</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洽詢鄰近學校文書或特教承辦人或特教教師</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-&gt;</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 </a:t>
            </a:r>
            <a:r>
              <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rPr>
              <a:t>4.</a:t>
            </a:r>
            <a:r>
              <a:rPr lang="zh-TW" altLang="en-US" sz="2800" dirty="0" smtClean="0">
                <a:solidFill>
                  <a:schemeClr val="tx1">
                    <a:lumMod val="75000"/>
                    <a:lumOff val="25000"/>
                  </a:schemeClr>
                </a:solidFill>
                <a:latin typeface="標楷體" panose="03000509000000000000" pitchFamily="65" charset="-120"/>
                <a:ea typeface="標楷體" panose="03000509000000000000" pitchFamily="65" charset="-120"/>
              </a:rPr>
              <a:t>洽詢特教中心或鑑定安置各分區中心或特教科     </a:t>
            </a: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r>
              <a:rPr lang="zh-TW" altLang="en-US" sz="2400" dirty="0" smtClean="0">
                <a:solidFill>
                  <a:schemeClr val="tx1">
                    <a:lumMod val="75000"/>
                    <a:lumOff val="25000"/>
                  </a:schemeClr>
                </a:solidFill>
                <a:latin typeface="標楷體" panose="03000509000000000000" pitchFamily="65" charset="-120"/>
                <a:ea typeface="標楷體" panose="03000509000000000000" pitchFamily="65" charset="-120"/>
              </a:rPr>
              <a:t>*註</a:t>
            </a:r>
            <a:r>
              <a:rPr lang="en-US" altLang="zh-TW" sz="2400" dirty="0" smtClean="0">
                <a:solidFill>
                  <a:schemeClr val="tx1">
                    <a:lumMod val="75000"/>
                    <a:lumOff val="25000"/>
                  </a:schemeClr>
                </a:solidFill>
                <a:latin typeface="標楷體" panose="03000509000000000000" pitchFamily="65" charset="-120"/>
                <a:ea typeface="標楷體" panose="03000509000000000000" pitchFamily="65" charset="-120"/>
              </a:rPr>
              <a:t>:</a:t>
            </a:r>
            <a:r>
              <a:rPr lang="zh-TW" altLang="en-US" sz="2400" dirty="0" smtClean="0">
                <a:solidFill>
                  <a:schemeClr val="tx1">
                    <a:lumMod val="75000"/>
                    <a:lumOff val="25000"/>
                  </a:schemeClr>
                </a:solidFill>
                <a:latin typeface="標楷體" panose="03000509000000000000" pitchFamily="65" charset="-120"/>
                <a:ea typeface="標楷體" panose="03000509000000000000" pitchFamily="65" charset="-120"/>
              </a:rPr>
              <a:t>鑑定安置期間特教中心或鑑定安置各分區中心或特教科承辦人員均在各區作業，未必能及時回應相關問題，且同時多部電話湧入詢問，更使分機持續忙線中，請各校務必先與校內文書確定是否接收公文， 以減少等待時間，另如有校內文書或相關人員未依規定辦理或拒絕提供相關公文之情事，請通知本府，本府將請該校校長予以協助</a:t>
            </a:r>
            <a:r>
              <a:rPr lang="zh-TW" altLang="en-US" sz="2400" dirty="0" smtClean="0">
                <a:solidFill>
                  <a:schemeClr val="tx1">
                    <a:lumMod val="75000"/>
                    <a:lumOff val="25000"/>
                  </a:schemeClr>
                </a:solidFill>
                <a:latin typeface="新細明體" panose="02020500000000000000" pitchFamily="18" charset="-120"/>
              </a:rPr>
              <a:t>。</a:t>
            </a:r>
            <a:endParaRPr lang="en-US" altLang="zh-TW" sz="24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en-US" altLang="zh-TW" sz="2800" dirty="0" smtClean="0">
              <a:solidFill>
                <a:schemeClr val="tx1">
                  <a:lumMod val="75000"/>
                  <a:lumOff val="25000"/>
                </a:schemeClr>
              </a:solidFill>
              <a:latin typeface="標楷體" panose="03000509000000000000" pitchFamily="65" charset="-120"/>
              <a:ea typeface="標楷體" panose="03000509000000000000" pitchFamily="65" charset="-120"/>
            </a:endParaRPr>
          </a:p>
          <a:p>
            <a:pPr marL="0" indent="0" eaLnBrk="1" fontAlgn="auto" hangingPunct="1">
              <a:buFontTx/>
              <a:buNone/>
              <a:defRPr/>
            </a:pPr>
            <a:endParaRPr lang="zh-TW" altLang="en-US" dirty="0" smtClean="0">
              <a:solidFill>
                <a:schemeClr val="tx1">
                  <a:lumMod val="75000"/>
                  <a:lumOff val="25000"/>
                </a:schemeClr>
              </a:solidFill>
              <a:latin typeface="Times New Roman" panose="02020603050405020304" pitchFamily="18" charset="0"/>
              <a:ea typeface="標楷體" panose="03000509000000000000" pitchFamily="65" charset="-120"/>
            </a:endParaRPr>
          </a:p>
        </p:txBody>
      </p:sp>
      <p:sp>
        <p:nvSpPr>
          <p:cNvPr id="11268" name="投影片編號版面配置區 3"/>
          <p:cNvSpPr>
            <a:spLocks noGrp="1"/>
          </p:cNvSpPr>
          <p:nvPr>
            <p:ph type="sldNum" sz="quarter" idx="12"/>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新細明體" panose="02020500000000000000" pitchFamily="18" charset="-120"/>
              </a:defRPr>
            </a:lvl1pPr>
            <a:lvl2pPr marL="742950" indent="-285750">
              <a:defRPr kumimoji="1">
                <a:solidFill>
                  <a:schemeClr val="tx1"/>
                </a:solidFill>
                <a:latin typeface="Arial" panose="020B0604020202020204" pitchFamily="34" charset="0"/>
                <a:ea typeface="新細明體" panose="02020500000000000000" pitchFamily="18" charset="-120"/>
              </a:defRPr>
            </a:lvl2pPr>
            <a:lvl3pPr marL="1143000" indent="-228600">
              <a:defRPr kumimoji="1">
                <a:solidFill>
                  <a:schemeClr val="tx1"/>
                </a:solidFill>
                <a:latin typeface="Arial" panose="020B0604020202020204" pitchFamily="34" charset="0"/>
                <a:ea typeface="新細明體" panose="02020500000000000000" pitchFamily="18" charset="-120"/>
              </a:defRPr>
            </a:lvl3pPr>
            <a:lvl4pPr marL="1600200" indent="-228600">
              <a:defRPr kumimoji="1">
                <a:solidFill>
                  <a:schemeClr val="tx1"/>
                </a:solidFill>
                <a:latin typeface="Arial" panose="020B0604020202020204" pitchFamily="34" charset="0"/>
                <a:ea typeface="新細明體" panose="02020500000000000000" pitchFamily="18" charset="-120"/>
              </a:defRPr>
            </a:lvl4pPr>
            <a:lvl5pPr marL="2057400" indent="-228600">
              <a:defRPr kumimoji="1">
                <a:solidFill>
                  <a:schemeClr val="tx1"/>
                </a:solidFill>
                <a:latin typeface="Arial" panose="020B0604020202020204" pitchFamily="34" charset="0"/>
                <a:ea typeface="新細明體" panose="02020500000000000000" pitchFamily="18"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a:defRPr/>
            </a:pPr>
            <a:fld id="{3A8EB59D-6FD7-4590-BECE-01FF29808946}" type="slidenum">
              <a:rPr lang="en-US" altLang="zh-TW"/>
              <a:pPr>
                <a:defRPr/>
              </a:pPr>
              <a:t>9</a:t>
            </a:fld>
            <a:endParaRPr lang="en-US" altLang="zh-TW"/>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回顧">
  <a:themeElements>
    <a:clrScheme name="回顧">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回顧">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顧">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1026</TotalTime>
  <Words>1899</Words>
  <Application>Microsoft Office PowerPoint</Application>
  <PresentationFormat>如螢幕大小 (4:3)</PresentationFormat>
  <Paragraphs>144</Paragraphs>
  <Slides>19</Slides>
  <Notes>17</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19</vt:i4>
      </vt:variant>
    </vt:vector>
  </HeadingPairs>
  <TitlesOfParts>
    <vt:vector size="26" baseType="lpstr">
      <vt:lpstr>新細明體</vt:lpstr>
      <vt:lpstr>標楷體</vt:lpstr>
      <vt:lpstr>Arial</vt:lpstr>
      <vt:lpstr>Calibri</vt:lpstr>
      <vt:lpstr>Calibri Light</vt:lpstr>
      <vt:lpstr>Times New Roman</vt:lpstr>
      <vt:lpstr>回顧</vt:lpstr>
      <vt:lpstr>學前鑑定安置期程、常見問題、常用公文之說明</vt:lpstr>
      <vt:lpstr>大綱 </vt:lpstr>
      <vt:lpstr>壹、鑑定安置期程</vt:lpstr>
      <vt:lpstr>貳、常見問題</vt:lpstr>
      <vt:lpstr>貳、常見問題</vt:lpstr>
      <vt:lpstr>貳、常見問題</vt:lpstr>
      <vt:lpstr>貳、常見問題</vt:lpstr>
      <vt:lpstr>貳、常見問題</vt:lpstr>
      <vt:lpstr>貳、常見問題</vt:lpstr>
      <vt:lpstr>貳、常見問題</vt:lpstr>
      <vt:lpstr>參、常用公文</vt:lpstr>
      <vt:lpstr>參、常用公文</vt:lpstr>
      <vt:lpstr>肆、重要事項宣導</vt:lpstr>
      <vt:lpstr>肆、重要事項宣導</vt:lpstr>
      <vt:lpstr>肆、重要事項宣導</vt:lpstr>
      <vt:lpstr>肆、重要事項宣導</vt:lpstr>
      <vt:lpstr>肆、重要事項宣導</vt:lpstr>
      <vt:lpstr>補充說明</vt:lpstr>
      <vt:lpstr>報告完畢  謝謝參加</vt:lpstr>
    </vt:vector>
  </TitlesOfParts>
  <Company>chps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較形朔二</dc:title>
  <dc:creator>sch</dc:creator>
  <cp:lastModifiedBy>username</cp:lastModifiedBy>
  <cp:revision>116</cp:revision>
  <cp:lastPrinted>2024-08-20T10:41:00Z</cp:lastPrinted>
  <dcterms:created xsi:type="dcterms:W3CDTF">2016-11-14T08:12:57Z</dcterms:created>
  <dcterms:modified xsi:type="dcterms:W3CDTF">2025-08-19T09:05:07Z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TC011271051028</vt:lpwstr>
  </property>
</Properties>
</file>